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9A6FA5EC-823E-4DA7-85B1-AE712A9BC322}" type="datetimeFigureOut">
              <a:rPr lang="en-US" smtClean="0"/>
              <a:t>10/20/2018</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249A7417-622E-4301-AB82-DEA34D483F26}" type="slidenum">
              <a:rPr lang="en-US" smtClean="0"/>
              <a:t>‹#›</a:t>
            </a:fld>
            <a:endParaRPr lang="en-US"/>
          </a:p>
        </p:txBody>
      </p:sp>
    </p:spTree>
    <p:extLst>
      <p:ext uri="{BB962C8B-B14F-4D97-AF65-F5344CB8AC3E}">
        <p14:creationId xmlns:p14="http://schemas.microsoft.com/office/powerpoint/2010/main" val="34445630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CD711291-F1B9-4EE5-AF69-F1D8EFEB6B9B}" type="datetimeFigureOut">
              <a:rPr lang="en-US" smtClean="0"/>
              <a:t>10/20/2018</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068A0162-A6A2-4B14-85F5-0DD85D3D7F27}" type="slidenum">
              <a:rPr lang="en-US" smtClean="0"/>
              <a:t>‹#›</a:t>
            </a:fld>
            <a:endParaRPr lang="en-US"/>
          </a:p>
        </p:txBody>
      </p:sp>
    </p:spTree>
    <p:extLst>
      <p:ext uri="{BB962C8B-B14F-4D97-AF65-F5344CB8AC3E}">
        <p14:creationId xmlns:p14="http://schemas.microsoft.com/office/powerpoint/2010/main" val="3881186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other words, are there inequities</a:t>
            </a:r>
            <a:r>
              <a:rPr lang="en-US" baseline="0" dirty="0" smtClean="0"/>
              <a:t> in the levels of security that students encounter that are based on the racial/ethnic characteristics of the students.</a:t>
            </a:r>
          </a:p>
          <a:p>
            <a:endParaRPr lang="en-US" baseline="0" dirty="0" smtClean="0"/>
          </a:p>
          <a:p>
            <a:r>
              <a:rPr lang="en-US" baseline="0" dirty="0" smtClean="0"/>
              <a:t>Many here have examined this. Most recent national data with slightly different conceptualizations of variables.</a:t>
            </a:r>
            <a:endParaRPr lang="en-US" dirty="0"/>
          </a:p>
        </p:txBody>
      </p:sp>
      <p:sp>
        <p:nvSpPr>
          <p:cNvPr id="4" name="Slide Number Placeholder 3"/>
          <p:cNvSpPr>
            <a:spLocks noGrp="1"/>
          </p:cNvSpPr>
          <p:nvPr>
            <p:ph type="sldNum" sz="quarter" idx="10"/>
          </p:nvPr>
        </p:nvSpPr>
        <p:spPr/>
        <p:txBody>
          <a:bodyPr/>
          <a:lstStyle/>
          <a:p>
            <a:fld id="{068A0162-A6A2-4B14-85F5-0DD85D3D7F27}" type="slidenum">
              <a:rPr lang="en-US" smtClean="0"/>
              <a:t>2</a:t>
            </a:fld>
            <a:endParaRPr lang="en-US"/>
          </a:p>
        </p:txBody>
      </p:sp>
    </p:spTree>
    <p:extLst>
      <p:ext uri="{BB962C8B-B14F-4D97-AF65-F5344CB8AC3E}">
        <p14:creationId xmlns:p14="http://schemas.microsoft.com/office/powerpoint/2010/main" val="25728802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Has</a:t>
            </a:r>
            <a:r>
              <a:rPr lang="en-US" baseline="0" dirty="0" smtClean="0"/>
              <a:t> never made sense to me to consider security measures in isolation. Unmanned metal detectors that work on the honor system likely to be ineffective. Security cameras do not dismount from the wall and prevent crimes from occurring.</a:t>
            </a:r>
          </a:p>
          <a:p>
            <a:endParaRPr lang="en-US" baseline="0" dirty="0" smtClean="0"/>
          </a:p>
          <a:p>
            <a:r>
              <a:rPr lang="en-US" baseline="0" dirty="0" err="1" smtClean="0"/>
              <a:t>Rasch</a:t>
            </a:r>
            <a:r>
              <a:rPr lang="en-US" baseline="0" dirty="0" smtClean="0"/>
              <a:t> model weights less frequently occurring security measures more much like sometimes on an educational assessment you’ll get more credit for getting more difficult items correct.</a:t>
            </a:r>
          </a:p>
          <a:p>
            <a:endParaRPr lang="en-US" baseline="0" dirty="0" smtClean="0"/>
          </a:p>
          <a:p>
            <a:r>
              <a:rPr lang="en-US" baseline="0" dirty="0" smtClean="0"/>
              <a:t>Visitor sign-in and locking classroom doors vs. daily metal detector checks and school resource officer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68A0162-A6A2-4B14-85F5-0DD85D3D7F27}" type="slidenum">
              <a:rPr lang="en-US" smtClean="0"/>
              <a:t>3</a:t>
            </a:fld>
            <a:endParaRPr lang="en-US"/>
          </a:p>
        </p:txBody>
      </p:sp>
    </p:spTree>
    <p:extLst>
      <p:ext uri="{BB962C8B-B14F-4D97-AF65-F5344CB8AC3E}">
        <p14:creationId xmlns:p14="http://schemas.microsoft.com/office/powerpoint/2010/main" val="12835255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 I categorize</a:t>
            </a:r>
            <a:r>
              <a:rPr lang="en-US" baseline="0" dirty="0" smtClean="0"/>
              <a:t> schools based on how many </a:t>
            </a:r>
            <a:r>
              <a:rPr lang="en-US" baseline="0" dirty="0" err="1" smtClean="0"/>
              <a:t>hispanic</a:t>
            </a:r>
            <a:r>
              <a:rPr lang="en-US" baseline="0" dirty="0" smtClean="0"/>
              <a:t> and black kids there are and ANOVA to see if differences in overall security based on these groups</a:t>
            </a:r>
            <a:endParaRPr lang="en-US" dirty="0"/>
          </a:p>
        </p:txBody>
      </p:sp>
      <p:sp>
        <p:nvSpPr>
          <p:cNvPr id="4" name="Slide Number Placeholder 3"/>
          <p:cNvSpPr>
            <a:spLocks noGrp="1"/>
          </p:cNvSpPr>
          <p:nvPr>
            <p:ph type="sldNum" sz="quarter" idx="10"/>
          </p:nvPr>
        </p:nvSpPr>
        <p:spPr/>
        <p:txBody>
          <a:bodyPr/>
          <a:lstStyle/>
          <a:p>
            <a:fld id="{068A0162-A6A2-4B14-85F5-0DD85D3D7F27}" type="slidenum">
              <a:rPr lang="en-US" smtClean="0"/>
              <a:t>4</a:t>
            </a:fld>
            <a:endParaRPr lang="en-US"/>
          </a:p>
        </p:txBody>
      </p:sp>
    </p:spTree>
    <p:extLst>
      <p:ext uri="{BB962C8B-B14F-4D97-AF65-F5344CB8AC3E}">
        <p14:creationId xmlns:p14="http://schemas.microsoft.com/office/powerpoint/2010/main" val="1886037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Daily metal OR unable to be calculated because there are no schools without</a:t>
            </a:r>
            <a:r>
              <a:rPr lang="en-US" baseline="0" dirty="0" smtClean="0"/>
              <a:t> blacks students that go through daily metal detector</a:t>
            </a:r>
            <a:endParaRPr lang="en-US" dirty="0"/>
          </a:p>
        </p:txBody>
      </p:sp>
      <p:sp>
        <p:nvSpPr>
          <p:cNvPr id="4" name="Slide Number Placeholder 3"/>
          <p:cNvSpPr>
            <a:spLocks noGrp="1"/>
          </p:cNvSpPr>
          <p:nvPr>
            <p:ph type="sldNum" sz="quarter" idx="10"/>
          </p:nvPr>
        </p:nvSpPr>
        <p:spPr/>
        <p:txBody>
          <a:bodyPr/>
          <a:lstStyle/>
          <a:p>
            <a:fld id="{068A0162-A6A2-4B14-85F5-0DD85D3D7F27}" type="slidenum">
              <a:rPr lang="en-US" smtClean="0"/>
              <a:t>6</a:t>
            </a:fld>
            <a:endParaRPr lang="en-US"/>
          </a:p>
        </p:txBody>
      </p:sp>
    </p:spTree>
    <p:extLst>
      <p:ext uri="{BB962C8B-B14F-4D97-AF65-F5344CB8AC3E}">
        <p14:creationId xmlns:p14="http://schemas.microsoft.com/office/powerpoint/2010/main" val="248390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Certainly</a:t>
            </a:r>
            <a:r>
              <a:rPr lang="en-US" baseline="0" dirty="0" smtClean="0"/>
              <a:t> other potential explanations to relationship between race and security</a:t>
            </a:r>
            <a:endParaRPr lang="en-US" dirty="0" smtClean="0"/>
          </a:p>
          <a:p>
            <a:endParaRPr lang="en-US" dirty="0" smtClean="0"/>
          </a:p>
          <a:p>
            <a:r>
              <a:rPr lang="en-US" dirty="0" smtClean="0"/>
              <a:t>Harassment based sexual,</a:t>
            </a:r>
            <a:r>
              <a:rPr lang="en-US" baseline="0" dirty="0" smtClean="0"/>
              <a:t> gender identity, sexual orientation</a:t>
            </a:r>
          </a:p>
          <a:p>
            <a:endParaRPr lang="en-US" baseline="0" dirty="0" smtClean="0"/>
          </a:p>
          <a:p>
            <a:r>
              <a:rPr lang="en-US" baseline="0" dirty="0" smtClean="0"/>
              <a:t>Crimes: all with or without weapon, drugs both illegal and prescription</a:t>
            </a:r>
            <a:endParaRPr lang="en-US" dirty="0"/>
          </a:p>
        </p:txBody>
      </p:sp>
      <p:sp>
        <p:nvSpPr>
          <p:cNvPr id="4" name="Slide Number Placeholder 3"/>
          <p:cNvSpPr>
            <a:spLocks noGrp="1"/>
          </p:cNvSpPr>
          <p:nvPr>
            <p:ph type="sldNum" sz="quarter" idx="10"/>
          </p:nvPr>
        </p:nvSpPr>
        <p:spPr/>
        <p:txBody>
          <a:bodyPr/>
          <a:lstStyle/>
          <a:p>
            <a:fld id="{068A0162-A6A2-4B14-85F5-0DD85D3D7F27}" type="slidenum">
              <a:rPr lang="en-US" smtClean="0"/>
              <a:t>7</a:t>
            </a:fld>
            <a:endParaRPr lang="en-US"/>
          </a:p>
        </p:txBody>
      </p:sp>
    </p:spTree>
    <p:extLst>
      <p:ext uri="{BB962C8B-B14F-4D97-AF65-F5344CB8AC3E}">
        <p14:creationId xmlns:p14="http://schemas.microsoft.com/office/powerpoint/2010/main" val="33271683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Take two schools with</a:t>
            </a:r>
            <a:r>
              <a:rPr lang="en-US" baseline="0" dirty="0" smtClean="0"/>
              <a:t> same enrollment size, location, SES, general academic performance, misbehavior and crime in the school, the school with more black or </a:t>
            </a:r>
            <a:r>
              <a:rPr lang="en-US" baseline="0" dirty="0" err="1" smtClean="0"/>
              <a:t>hispanic</a:t>
            </a:r>
            <a:r>
              <a:rPr lang="en-US" baseline="0" dirty="0" smtClean="0"/>
              <a:t> students will have more security</a:t>
            </a:r>
          </a:p>
          <a:p>
            <a:endParaRPr lang="en-US" baseline="0" dirty="0" smtClean="0"/>
          </a:p>
          <a:p>
            <a:r>
              <a:rPr lang="en-US" baseline="0" dirty="0" smtClean="0"/>
              <a:t>Is student race the only thing that determines a school’s level of security? Of course not.</a:t>
            </a:r>
            <a:endParaRPr lang="en-US" dirty="0"/>
          </a:p>
        </p:txBody>
      </p:sp>
      <p:sp>
        <p:nvSpPr>
          <p:cNvPr id="4" name="Slide Number Placeholder 3"/>
          <p:cNvSpPr>
            <a:spLocks noGrp="1"/>
          </p:cNvSpPr>
          <p:nvPr>
            <p:ph type="sldNum" sz="quarter" idx="10"/>
          </p:nvPr>
        </p:nvSpPr>
        <p:spPr/>
        <p:txBody>
          <a:bodyPr/>
          <a:lstStyle/>
          <a:p>
            <a:fld id="{068A0162-A6A2-4B14-85F5-0DD85D3D7F27}" type="slidenum">
              <a:rPr lang="en-US" smtClean="0"/>
              <a:t>8</a:t>
            </a:fld>
            <a:endParaRPr lang="en-US"/>
          </a:p>
        </p:txBody>
      </p:sp>
    </p:spTree>
    <p:extLst>
      <p:ext uri="{BB962C8B-B14F-4D97-AF65-F5344CB8AC3E}">
        <p14:creationId xmlns:p14="http://schemas.microsoft.com/office/powerpoint/2010/main" val="4014468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5% increase in black students is associated with an increase of 11% in the odds of having both guards and police</a:t>
            </a:r>
            <a:endParaRPr lang="en-US" dirty="0"/>
          </a:p>
        </p:txBody>
      </p:sp>
      <p:sp>
        <p:nvSpPr>
          <p:cNvPr id="4" name="Slide Number Placeholder 3"/>
          <p:cNvSpPr>
            <a:spLocks noGrp="1"/>
          </p:cNvSpPr>
          <p:nvPr>
            <p:ph type="sldNum" sz="quarter" idx="10"/>
          </p:nvPr>
        </p:nvSpPr>
        <p:spPr/>
        <p:txBody>
          <a:bodyPr/>
          <a:lstStyle/>
          <a:p>
            <a:fld id="{068A0162-A6A2-4B14-85F5-0DD85D3D7F27}" type="slidenum">
              <a:rPr lang="en-US" smtClean="0"/>
              <a:t>10</a:t>
            </a:fld>
            <a:endParaRPr lang="en-US"/>
          </a:p>
        </p:txBody>
      </p:sp>
    </p:spTree>
    <p:extLst>
      <p:ext uri="{BB962C8B-B14F-4D97-AF65-F5344CB8AC3E}">
        <p14:creationId xmlns:p14="http://schemas.microsoft.com/office/powerpoint/2010/main" val="4056852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of these questions are just my own.</a:t>
            </a:r>
            <a:endParaRPr lang="en-US" dirty="0"/>
          </a:p>
        </p:txBody>
      </p:sp>
      <p:sp>
        <p:nvSpPr>
          <p:cNvPr id="4" name="Slide Number Placeholder 3"/>
          <p:cNvSpPr>
            <a:spLocks noGrp="1"/>
          </p:cNvSpPr>
          <p:nvPr>
            <p:ph type="sldNum" sz="quarter" idx="10"/>
          </p:nvPr>
        </p:nvSpPr>
        <p:spPr/>
        <p:txBody>
          <a:bodyPr/>
          <a:lstStyle/>
          <a:p>
            <a:fld id="{068A0162-A6A2-4B14-85F5-0DD85D3D7F27}" type="slidenum">
              <a:rPr lang="en-US" smtClean="0"/>
              <a:t>11</a:t>
            </a:fld>
            <a:endParaRPr lang="en-US"/>
          </a:p>
        </p:txBody>
      </p:sp>
    </p:spTree>
    <p:extLst>
      <p:ext uri="{BB962C8B-B14F-4D97-AF65-F5344CB8AC3E}">
        <p14:creationId xmlns:p14="http://schemas.microsoft.com/office/powerpoint/2010/main" val="3229123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1FCD5AD-D9C3-4C6D-B534-A6CC12574C7F}" type="datetime1">
              <a:rPr lang="en-US" smtClean="0"/>
              <a:t>10/20/2018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C6BA3-230B-4B88-99AB-49B4041F4CFE}"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923765-236B-4AE4-BE88-FE19510C2E8B}" type="datetime1">
              <a:rPr lang="en-US" smtClean="0"/>
              <a:t>10/20/2018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C6BA3-230B-4B88-99AB-49B4041F4CF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FEB5B7-CFB9-4D5D-841F-0401668B9599}" type="datetime1">
              <a:rPr lang="en-US" smtClean="0"/>
              <a:t>10/20/2018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C6BA3-230B-4B88-99AB-49B4041F4CF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348C47-2FE9-4C68-9C98-4825DEFF898D}" type="datetime1">
              <a:rPr lang="en-US" smtClean="0"/>
              <a:t>10/20/2018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C6BA3-230B-4B88-99AB-49B4041F4CF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317041-D510-4B24-B406-1884F2BE6718}" type="datetime1">
              <a:rPr lang="en-US" smtClean="0"/>
              <a:t>10/20/2018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C6BA3-230B-4B88-99AB-49B4041F4CFE}"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5FC1A66-464E-4E06-973C-37F04BA2ED63}" type="datetime1">
              <a:rPr lang="en-US" smtClean="0"/>
              <a:t>10/20/2018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C6BA3-230B-4B88-99AB-49B4041F4CF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8EC524-E2FA-4F46-A59B-AB6D1FBA2BC5}" type="datetime1">
              <a:rPr lang="en-US" smtClean="0"/>
              <a:t>10/20/2018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9C6BA3-230B-4B88-99AB-49B4041F4CFE}"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9D2B15-DA13-4F4F-A9B1-5DAB8A9EF11A}" type="datetime1">
              <a:rPr lang="en-US" smtClean="0"/>
              <a:t>10/20/2018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9C6BA3-230B-4B88-99AB-49B4041F4CF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AD034E-10DB-4B4B-97F7-DF2757B78978}" type="datetime1">
              <a:rPr lang="en-US" smtClean="0"/>
              <a:t>10/20/2018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9C6BA3-230B-4B88-99AB-49B4041F4CF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8064E-948C-4309-9490-9B9B2CBEE5E4}" type="datetime1">
              <a:rPr lang="en-US" smtClean="0"/>
              <a:t>10/20/2018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C6BA3-230B-4B88-99AB-49B4041F4CFE}"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FDFB13-338F-4669-A52F-775180D6472E}" type="datetime1">
              <a:rPr lang="en-US" smtClean="0"/>
              <a:t>10/20/2018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C6BA3-230B-4B88-99AB-49B4041F4CF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F94A68EC-3244-424F-94F3-906C19717B34}" type="datetime1">
              <a:rPr lang="en-US" smtClean="0"/>
              <a:t>10/20/2018</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79C6BA3-230B-4B88-99AB-49B4041F4CF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t>School Racial/Ethnic Composition and School Security</a:t>
            </a:r>
            <a:endParaRPr lang="en-US" dirty="0"/>
          </a:p>
        </p:txBody>
      </p:sp>
      <p:sp>
        <p:nvSpPr>
          <p:cNvPr id="3" name="Subtitle 2"/>
          <p:cNvSpPr>
            <a:spLocks noGrp="1"/>
          </p:cNvSpPr>
          <p:nvPr>
            <p:ph type="subTitle" idx="1"/>
          </p:nvPr>
        </p:nvSpPr>
        <p:spPr>
          <a:xfrm>
            <a:off x="722376" y="3685032"/>
            <a:ext cx="7772400" cy="1420368"/>
          </a:xfrm>
        </p:spPr>
        <p:txBody>
          <a:bodyPr>
            <a:normAutofit fontScale="92500" lnSpcReduction="20000"/>
          </a:bodyPr>
          <a:lstStyle/>
          <a:p>
            <a:pPr algn="ctr"/>
            <a:r>
              <a:rPr lang="en-US" dirty="0" smtClean="0"/>
              <a:t>Tim </a:t>
            </a:r>
            <a:r>
              <a:rPr lang="en-US" dirty="0" err="1" smtClean="0"/>
              <a:t>Servoss</a:t>
            </a:r>
            <a:endParaRPr lang="en-US" dirty="0" smtClean="0"/>
          </a:p>
          <a:p>
            <a:pPr algn="ctr"/>
            <a:r>
              <a:rPr lang="en-US" dirty="0" err="1" smtClean="0"/>
              <a:t>Canisius</a:t>
            </a:r>
            <a:r>
              <a:rPr lang="en-US" dirty="0" smtClean="0"/>
              <a:t> College</a:t>
            </a:r>
          </a:p>
          <a:p>
            <a:pPr algn="ctr"/>
            <a:r>
              <a:rPr lang="en-US" dirty="0" smtClean="0"/>
              <a:t>10/22/18</a:t>
            </a:r>
          </a:p>
          <a:p>
            <a:pPr algn="ctr"/>
            <a:r>
              <a:rPr lang="en-US" dirty="0" smtClean="0"/>
              <a:t>servosst@canisius.edu</a:t>
            </a:r>
            <a:endParaRPr lang="en-US" dirty="0"/>
          </a:p>
        </p:txBody>
      </p:sp>
      <p:sp>
        <p:nvSpPr>
          <p:cNvPr id="4" name="Slide Number Placeholder 3"/>
          <p:cNvSpPr>
            <a:spLocks noGrp="1"/>
          </p:cNvSpPr>
          <p:nvPr>
            <p:ph type="sldNum" sz="quarter" idx="12"/>
          </p:nvPr>
        </p:nvSpPr>
        <p:spPr/>
        <p:txBody>
          <a:bodyPr/>
          <a:lstStyle/>
          <a:p>
            <a:fld id="{979C6BA3-230B-4B88-99AB-49B4041F4CFE}" type="slidenum">
              <a:rPr lang="en-US" smtClean="0"/>
              <a:t>1</a:t>
            </a:fld>
            <a:endParaRPr lang="en-US"/>
          </a:p>
        </p:txBody>
      </p:sp>
    </p:spTree>
    <p:extLst>
      <p:ext uri="{BB962C8B-B14F-4D97-AF65-F5344CB8AC3E}">
        <p14:creationId xmlns:p14="http://schemas.microsoft.com/office/powerpoint/2010/main" val="17536056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r>
              <a:rPr lang="en-US" dirty="0" smtClean="0"/>
              <a:t>Multinomial results (significant predictors)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65544726"/>
              </p:ext>
            </p:extLst>
          </p:nvPr>
        </p:nvGraphicFramePr>
        <p:xfrm>
          <a:off x="228600" y="1143000"/>
          <a:ext cx="8763000" cy="5562600"/>
        </p:xfrm>
        <a:graphic>
          <a:graphicData uri="http://schemas.openxmlformats.org/drawingml/2006/table">
            <a:tbl>
              <a:tblPr firstRow="1" bandRow="1">
                <a:tableStyleId>{5C22544A-7EE6-4342-B048-85BDC9FD1C3A}</a:tableStyleId>
              </a:tblPr>
              <a:tblGrid>
                <a:gridCol w="2895600"/>
                <a:gridCol w="2946400"/>
                <a:gridCol w="2921000"/>
              </a:tblGrid>
              <a:tr h="370840">
                <a:tc>
                  <a:txBody>
                    <a:bodyPr/>
                    <a:lstStyle/>
                    <a:p>
                      <a:pPr algn="ctr"/>
                      <a:r>
                        <a:rPr lang="en-US" b="1" u="sng" dirty="0" smtClean="0"/>
                        <a:t>Guard vs None</a:t>
                      </a:r>
                      <a:endParaRPr lang="en-US" b="1" u="sng" dirty="0"/>
                    </a:p>
                  </a:txBody>
                  <a:tcPr/>
                </a:tc>
                <a:tc>
                  <a:txBody>
                    <a:bodyPr/>
                    <a:lstStyle/>
                    <a:p>
                      <a:pPr algn="ctr"/>
                      <a:r>
                        <a:rPr lang="en-US" u="sng" dirty="0" smtClean="0"/>
                        <a:t>Police vs None</a:t>
                      </a:r>
                      <a:endParaRPr lang="en-US" u="sng" dirty="0"/>
                    </a:p>
                  </a:txBody>
                  <a:tcPr/>
                </a:tc>
                <a:tc>
                  <a:txBody>
                    <a:bodyPr/>
                    <a:lstStyle/>
                    <a:p>
                      <a:pPr algn="ctr"/>
                      <a:r>
                        <a:rPr lang="en-US" u="sng" dirty="0" smtClean="0"/>
                        <a:t>Both vs None</a:t>
                      </a:r>
                      <a:endParaRPr lang="en-US" u="sng" dirty="0"/>
                    </a:p>
                  </a:txBody>
                  <a:tcPr/>
                </a:tc>
              </a:tr>
              <a:tr h="370840">
                <a:tc>
                  <a:txBody>
                    <a:bodyPr/>
                    <a:lstStyle/>
                    <a:p>
                      <a:pPr algn="l"/>
                      <a:r>
                        <a:rPr lang="en-US" dirty="0" err="1" smtClean="0"/>
                        <a:t>Urbanicity</a:t>
                      </a:r>
                      <a:r>
                        <a:rPr lang="en-US" dirty="0" smtClean="0"/>
                        <a:t> (Rural)</a:t>
                      </a:r>
                      <a:endParaRPr lang="en-US" dirty="0"/>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Urbanicity</a:t>
                      </a:r>
                      <a:r>
                        <a:rPr lang="en-US" dirty="0" smtClean="0"/>
                        <a:t> (Rural)</a:t>
                      </a:r>
                    </a:p>
                  </a:txBody>
                  <a:tcPr/>
                </a:tc>
              </a:tr>
              <a:tr h="370840">
                <a:tc>
                  <a:txBody>
                    <a:bodyPr/>
                    <a:lstStyle/>
                    <a:p>
                      <a:pPr algn="l"/>
                      <a:r>
                        <a:rPr lang="en-US" dirty="0" smtClean="0"/>
                        <a:t>   --City (3.59)</a:t>
                      </a:r>
                      <a:endParaRPr lang="en-US" dirty="0"/>
                    </a:p>
                  </a:txBody>
                  <a:tcPr/>
                </a:tc>
                <a:tc>
                  <a:txBody>
                    <a:bodyPr/>
                    <a:lstStyle/>
                    <a:p>
                      <a:endParaRPr lang="en-US"/>
                    </a:p>
                  </a:txBody>
                  <a:tcPr/>
                </a:tc>
                <a:tc>
                  <a:txBody>
                    <a:bodyPr/>
                    <a:lstStyle/>
                    <a:p>
                      <a:pPr algn="l"/>
                      <a:r>
                        <a:rPr lang="en-US" dirty="0" smtClean="0"/>
                        <a:t>   --City (2.40)</a:t>
                      </a:r>
                      <a:endParaRPr lang="en-US" dirty="0"/>
                    </a:p>
                  </a:txBody>
                  <a:tcPr/>
                </a:tc>
              </a:tr>
              <a:tr h="370840">
                <a:tc>
                  <a:txBody>
                    <a:bodyPr/>
                    <a:lstStyle/>
                    <a:p>
                      <a:pPr algn="l"/>
                      <a:r>
                        <a:rPr lang="en-US" dirty="0" smtClean="0"/>
                        <a:t>   --Suburb</a:t>
                      </a:r>
                      <a:r>
                        <a:rPr lang="en-US" baseline="0" dirty="0" smtClean="0"/>
                        <a:t> (2.44)</a:t>
                      </a:r>
                      <a:endParaRPr lang="en-US" dirty="0"/>
                    </a:p>
                  </a:txBody>
                  <a:tcPr/>
                </a:tc>
                <a:tc>
                  <a:txBody>
                    <a:bodyPr/>
                    <a:lstStyle/>
                    <a:p>
                      <a:endParaRPr lang="en-US"/>
                    </a:p>
                  </a:txBody>
                  <a:tcPr/>
                </a:tc>
                <a:tc>
                  <a:txBody>
                    <a:bodyPr/>
                    <a:lstStyle/>
                    <a:p>
                      <a:pPr algn="l"/>
                      <a:r>
                        <a:rPr lang="en-US" dirty="0" smtClean="0"/>
                        <a:t>   --Suburb (2.03)</a:t>
                      </a:r>
                      <a:endParaRPr lang="en-US" dirty="0"/>
                    </a:p>
                  </a:txBody>
                  <a:tcPr/>
                </a:tc>
              </a:tr>
              <a:tr h="370840">
                <a:tc>
                  <a:txBody>
                    <a:bodyPr/>
                    <a:lstStyle/>
                    <a:p>
                      <a:pPr algn="l"/>
                      <a:r>
                        <a:rPr lang="en-US" dirty="0" smtClean="0"/>
                        <a:t>Region (Midwest)</a:t>
                      </a:r>
                      <a:endParaRPr lang="en-US" dirty="0"/>
                    </a:p>
                  </a:txBody>
                  <a:tcPr/>
                </a:tc>
                <a:tc>
                  <a:txBody>
                    <a:bodyPr/>
                    <a:lstStyle/>
                    <a:p>
                      <a:pPr algn="l"/>
                      <a:r>
                        <a:rPr lang="en-US" dirty="0" smtClean="0"/>
                        <a:t>Region (Midwest)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r>
              <a:tr h="370840">
                <a:tc>
                  <a:txBody>
                    <a:bodyPr/>
                    <a:lstStyle/>
                    <a:p>
                      <a:pPr algn="l"/>
                      <a:r>
                        <a:rPr lang="en-US" dirty="0" smtClean="0"/>
                        <a:t>   --Northeast (3.98)</a:t>
                      </a:r>
                      <a:endParaRPr lang="en-US" dirty="0"/>
                    </a:p>
                  </a:txBody>
                  <a:tcPr/>
                </a:tc>
                <a:tc>
                  <a:txBody>
                    <a:bodyPr/>
                    <a:lstStyle/>
                    <a:p>
                      <a:pPr algn="l"/>
                      <a:r>
                        <a:rPr lang="en-US" dirty="0" smtClean="0"/>
                        <a:t>   --South (1.68)</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l"/>
                      <a:r>
                        <a:rPr lang="en-US" dirty="0" smtClean="0"/>
                        <a:t>   --West (0.42)</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Neighborhood crime</a:t>
                      </a:r>
                      <a:r>
                        <a:rPr lang="en-US" baseline="0" dirty="0" smtClean="0"/>
                        <a:t> (Low)</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Neighborhood crime</a:t>
                      </a:r>
                      <a:r>
                        <a:rPr lang="en-US" baseline="0" dirty="0" smtClean="0"/>
                        <a:t> (Low)</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Neighborhood crime</a:t>
                      </a:r>
                      <a:r>
                        <a:rPr lang="en-US" baseline="0" dirty="0" smtClean="0"/>
                        <a:t> (Low)</a:t>
                      </a:r>
                      <a:endParaRPr lang="en-US" dirty="0" smtClean="0"/>
                    </a:p>
                  </a:txBody>
                  <a:tcPr/>
                </a:tc>
              </a:tr>
              <a:tr h="370840">
                <a:tc>
                  <a:txBody>
                    <a:bodyPr/>
                    <a:lstStyle/>
                    <a:p>
                      <a:pPr algn="l"/>
                      <a:r>
                        <a:rPr lang="en-US" dirty="0" smtClean="0"/>
                        <a:t>   --Moderate</a:t>
                      </a:r>
                      <a:r>
                        <a:rPr lang="en-US" baseline="0" dirty="0" smtClean="0"/>
                        <a:t> (3.03)</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r>
                        <a:rPr lang="en-US" dirty="0" smtClean="0"/>
                        <a:t>Moderate</a:t>
                      </a:r>
                      <a:r>
                        <a:rPr lang="en-US" baseline="0" dirty="0" smtClean="0"/>
                        <a:t> (1.67)</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--Moderate</a:t>
                      </a:r>
                      <a:r>
                        <a:rPr lang="en-US" baseline="0" dirty="0" smtClean="0"/>
                        <a:t>(1.85)</a:t>
                      </a:r>
                      <a:endParaRPr lang="en-US" dirty="0" smtClean="0"/>
                    </a:p>
                  </a:txBody>
                  <a:tcPr/>
                </a:tc>
              </a:tr>
              <a:tr h="370840">
                <a:tc>
                  <a:txBody>
                    <a:bodyPr/>
                    <a:lstStyle/>
                    <a:p>
                      <a:pPr algn="l"/>
                      <a:r>
                        <a:rPr lang="en-US" dirty="0" smtClean="0"/>
                        <a:t>Enrollment (1.27)</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Enrollment (1.27)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Enrollment (1.45)</a:t>
                      </a:r>
                    </a:p>
                  </a:txBody>
                  <a:tcPr/>
                </a:tc>
              </a:tr>
              <a:tr h="370840">
                <a:tc>
                  <a:txBody>
                    <a:bodyPr/>
                    <a:lstStyle/>
                    <a:p>
                      <a:pPr algn="l"/>
                      <a:r>
                        <a:rPr lang="en-US" dirty="0" smtClean="0"/>
                        <a:t>Crime in the school (low)</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Crime in the school (low)</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Crime in the school (low)</a:t>
                      </a:r>
                    </a:p>
                  </a:txBody>
                  <a:tcPr/>
                </a:tc>
              </a:tr>
              <a:tr h="370840">
                <a:tc>
                  <a:txBody>
                    <a:bodyPr/>
                    <a:lstStyle/>
                    <a:p>
                      <a:pPr algn="l"/>
                      <a:r>
                        <a:rPr lang="en-US" dirty="0" smtClean="0"/>
                        <a:t>   --Moderate (2.46)</a:t>
                      </a:r>
                      <a:endParaRPr lang="en-US" dirty="0"/>
                    </a:p>
                  </a:txBody>
                  <a:tcPr/>
                </a:tc>
                <a:tc>
                  <a:txBody>
                    <a:bodyPr/>
                    <a:lstStyle/>
                    <a:p>
                      <a:pPr algn="l"/>
                      <a:r>
                        <a:rPr lang="en-US" dirty="0" smtClean="0"/>
                        <a:t>   --Moderate (1.88)</a:t>
                      </a:r>
                      <a:endParaRPr lang="en-US" dirty="0"/>
                    </a:p>
                  </a:txBody>
                  <a:tcPr/>
                </a:tc>
                <a:tc>
                  <a:txBody>
                    <a:bodyPr/>
                    <a:lstStyle/>
                    <a:p>
                      <a:pPr algn="l"/>
                      <a:r>
                        <a:rPr lang="en-US" dirty="0" smtClean="0"/>
                        <a:t>   --Moderate (1.82)</a:t>
                      </a:r>
                      <a:endParaRPr lang="en-US" dirty="0"/>
                    </a:p>
                  </a:txBody>
                  <a:tcPr/>
                </a:tc>
              </a:tr>
              <a:tr h="370840">
                <a:tc>
                  <a:txBody>
                    <a:bodyPr/>
                    <a:lstStyle/>
                    <a:p>
                      <a:pPr algn="l"/>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--High</a:t>
                      </a:r>
                      <a:r>
                        <a:rPr lang="en-US" baseline="0" dirty="0" smtClean="0"/>
                        <a:t> (2.23)</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--High</a:t>
                      </a:r>
                      <a:r>
                        <a:rPr lang="en-US" baseline="0" dirty="0" smtClean="0"/>
                        <a:t> (2.15)</a:t>
                      </a:r>
                      <a:endParaRPr lang="en-US" dirty="0" smtClean="0"/>
                    </a:p>
                  </a:txBody>
                  <a:tcPr/>
                </a:tc>
              </a:tr>
              <a:tr h="370840">
                <a:tc>
                  <a:txBody>
                    <a:bodyPr/>
                    <a:lstStyle/>
                    <a:p>
                      <a:pPr algn="l"/>
                      <a:endParaRPr lang="en-US" dirty="0"/>
                    </a:p>
                  </a:txBody>
                  <a:tcPr/>
                </a:tc>
                <a:tc>
                  <a:txBody>
                    <a:bodyPr/>
                    <a:lstStyle/>
                    <a:p>
                      <a:pPr algn="ctr"/>
                      <a:endParaRPr lang="en-US" dirty="0"/>
                    </a:p>
                  </a:txBody>
                  <a:tcPr/>
                </a:tc>
                <a:tc>
                  <a:txBody>
                    <a:bodyPr/>
                    <a:lstStyle/>
                    <a:p>
                      <a:pPr algn="l"/>
                      <a:r>
                        <a:rPr lang="en-US" dirty="0" smtClean="0"/>
                        <a:t>%Black</a:t>
                      </a:r>
                      <a:r>
                        <a:rPr lang="en-US" baseline="0" dirty="0" smtClean="0"/>
                        <a:t> Students (1.11)</a:t>
                      </a:r>
                      <a:endParaRPr lang="en-US" dirty="0"/>
                    </a:p>
                  </a:txBody>
                  <a:tcPr/>
                </a:tc>
              </a:tr>
              <a:tr h="370840">
                <a:tc>
                  <a:txBody>
                    <a:bodyPr/>
                    <a:lstStyle/>
                    <a:p>
                      <a:pPr algn="l"/>
                      <a:endParaRPr lang="en-US" dirty="0"/>
                    </a:p>
                  </a:txBody>
                  <a:tcPr/>
                </a:tc>
                <a:tc>
                  <a:txBody>
                    <a:bodyPr/>
                    <a:lstStyle/>
                    <a:p>
                      <a:pPr algn="ctr"/>
                      <a:endParaRPr lang="en-US" dirty="0"/>
                    </a:p>
                  </a:txBody>
                  <a:tcPr/>
                </a:tc>
                <a:tc>
                  <a:txBody>
                    <a:bodyPr/>
                    <a:lstStyle/>
                    <a:p>
                      <a:pPr algn="ctr"/>
                      <a:r>
                        <a:rPr lang="en-US" dirty="0" smtClean="0"/>
                        <a:t>%Hispanic Students (1.11)</a:t>
                      </a:r>
                      <a:endParaRPr lang="en-US" dirty="0"/>
                    </a:p>
                  </a:txBody>
                  <a:tcPr/>
                </a:tc>
              </a:tr>
            </a:tbl>
          </a:graphicData>
        </a:graphic>
      </p:graphicFrame>
      <p:sp>
        <p:nvSpPr>
          <p:cNvPr id="3" name="Slide Number Placeholder 2"/>
          <p:cNvSpPr>
            <a:spLocks noGrp="1"/>
          </p:cNvSpPr>
          <p:nvPr>
            <p:ph type="sldNum" sz="quarter" idx="12"/>
          </p:nvPr>
        </p:nvSpPr>
        <p:spPr/>
        <p:txBody>
          <a:bodyPr/>
          <a:lstStyle/>
          <a:p>
            <a:fld id="{979C6BA3-230B-4B88-99AB-49B4041F4CFE}" type="slidenum">
              <a:rPr lang="en-US" smtClean="0"/>
              <a:t>10</a:t>
            </a:fld>
            <a:endParaRPr lang="en-US"/>
          </a:p>
        </p:txBody>
      </p:sp>
    </p:spTree>
    <p:extLst>
      <p:ext uri="{BB962C8B-B14F-4D97-AF65-F5344CB8AC3E}">
        <p14:creationId xmlns:p14="http://schemas.microsoft.com/office/powerpoint/2010/main" val="21575816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Unanswered questions/future directions</a:t>
            </a:r>
            <a:endParaRPr lang="en-US" dirty="0"/>
          </a:p>
        </p:txBody>
      </p:sp>
      <p:sp>
        <p:nvSpPr>
          <p:cNvPr id="3" name="Content Placeholder 2"/>
          <p:cNvSpPr>
            <a:spLocks noGrp="1"/>
          </p:cNvSpPr>
          <p:nvPr>
            <p:ph idx="1"/>
          </p:nvPr>
        </p:nvSpPr>
        <p:spPr/>
        <p:txBody>
          <a:bodyPr/>
          <a:lstStyle/>
          <a:p>
            <a:r>
              <a:rPr lang="en-US" dirty="0" smtClean="0"/>
              <a:t>What are the processes that explain these disparities?</a:t>
            </a:r>
          </a:p>
          <a:p>
            <a:endParaRPr lang="en-US" dirty="0" smtClean="0"/>
          </a:p>
          <a:p>
            <a:endParaRPr lang="en-US" dirty="0"/>
          </a:p>
          <a:p>
            <a:r>
              <a:rPr lang="en-US" dirty="0" smtClean="0"/>
              <a:t>How are decisions regarding security implementation made?</a:t>
            </a:r>
          </a:p>
          <a:p>
            <a:endParaRPr lang="en-US" dirty="0" smtClean="0"/>
          </a:p>
          <a:p>
            <a:endParaRPr lang="en-US" dirty="0"/>
          </a:p>
          <a:p>
            <a:r>
              <a:rPr lang="en-US" dirty="0" smtClean="0"/>
              <a:t>Longitudinal research</a:t>
            </a:r>
          </a:p>
          <a:p>
            <a:pPr lvl="1"/>
            <a:r>
              <a:rPr lang="en-US" dirty="0" smtClean="0"/>
              <a:t>Should be a possibility using CRDC data</a:t>
            </a:r>
          </a:p>
          <a:p>
            <a:pPr lvl="2"/>
            <a:r>
              <a:rPr lang="en-US" dirty="0" smtClean="0"/>
              <a:t>Personnel variables (FTE police and guards)</a:t>
            </a:r>
          </a:p>
          <a:p>
            <a:pPr lvl="2"/>
            <a:r>
              <a:rPr lang="en-US" dirty="0" smtClean="0"/>
              <a:t>Racial composition</a:t>
            </a:r>
          </a:p>
          <a:p>
            <a:pPr lvl="2"/>
            <a:r>
              <a:rPr lang="en-US" dirty="0" smtClean="0"/>
              <a:t>Crime data</a:t>
            </a:r>
            <a:endParaRPr lang="en-US" dirty="0"/>
          </a:p>
        </p:txBody>
      </p:sp>
      <p:sp>
        <p:nvSpPr>
          <p:cNvPr id="4" name="Slide Number Placeholder 3"/>
          <p:cNvSpPr>
            <a:spLocks noGrp="1"/>
          </p:cNvSpPr>
          <p:nvPr>
            <p:ph type="sldNum" sz="quarter" idx="12"/>
          </p:nvPr>
        </p:nvSpPr>
        <p:spPr/>
        <p:txBody>
          <a:bodyPr/>
          <a:lstStyle/>
          <a:p>
            <a:fld id="{979C6BA3-230B-4B88-99AB-49B4041F4CFE}" type="slidenum">
              <a:rPr lang="en-US" smtClean="0"/>
              <a:t>11</a:t>
            </a:fld>
            <a:endParaRPr lang="en-US"/>
          </a:p>
        </p:txBody>
      </p:sp>
    </p:spTree>
    <p:extLst>
      <p:ext uri="{BB962C8B-B14F-4D97-AF65-F5344CB8AC3E}">
        <p14:creationId xmlns:p14="http://schemas.microsoft.com/office/powerpoint/2010/main" val="17040884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a:t>
            </a:r>
            <a:endParaRPr lang="en-US" dirty="0"/>
          </a:p>
        </p:txBody>
      </p:sp>
      <p:sp>
        <p:nvSpPr>
          <p:cNvPr id="3" name="Content Placeholder 2"/>
          <p:cNvSpPr>
            <a:spLocks noGrp="1"/>
          </p:cNvSpPr>
          <p:nvPr>
            <p:ph idx="1"/>
          </p:nvPr>
        </p:nvSpPr>
        <p:spPr/>
        <p:txBody>
          <a:bodyPr>
            <a:normAutofit lnSpcReduction="10000"/>
          </a:bodyPr>
          <a:lstStyle/>
          <a:p>
            <a:r>
              <a:rPr lang="en-US" dirty="0" smtClean="0"/>
              <a:t>Does school racial/ethnic composition predict overall levels of security at American middle and high schools?</a:t>
            </a:r>
          </a:p>
          <a:p>
            <a:pPr lvl="1"/>
            <a:endParaRPr lang="en-US" dirty="0" smtClean="0"/>
          </a:p>
          <a:p>
            <a:pPr lvl="1"/>
            <a:r>
              <a:rPr lang="en-US" dirty="0" smtClean="0"/>
              <a:t>If so, do these relationships hold when other school characteristics associated with school security are accounted for?</a:t>
            </a:r>
          </a:p>
          <a:p>
            <a:endParaRPr lang="en-US" dirty="0" smtClean="0"/>
          </a:p>
          <a:p>
            <a:endParaRPr lang="en-US" dirty="0"/>
          </a:p>
          <a:p>
            <a:r>
              <a:rPr lang="en-US" dirty="0" smtClean="0"/>
              <a:t> </a:t>
            </a:r>
            <a:r>
              <a:rPr lang="en-US" dirty="0"/>
              <a:t>Does school racial/ethnic composition predict </a:t>
            </a:r>
            <a:r>
              <a:rPr lang="en-US" dirty="0" smtClean="0"/>
              <a:t>the presence and pattern of school security personnel at American middle and high schools?</a:t>
            </a:r>
            <a:endParaRPr lang="en-US" dirty="0"/>
          </a:p>
          <a:p>
            <a:pPr marL="457200" lvl="2"/>
            <a:endParaRPr lang="en-US" sz="2000" dirty="0" smtClean="0"/>
          </a:p>
          <a:p>
            <a:pPr marL="457200" lvl="2"/>
            <a:r>
              <a:rPr lang="en-US" sz="2000" dirty="0" smtClean="0"/>
              <a:t>If </a:t>
            </a:r>
            <a:r>
              <a:rPr lang="en-US" sz="2000" dirty="0"/>
              <a:t>so, do these relationships hold when other school characteristics associated with school security are accounted for?</a:t>
            </a:r>
          </a:p>
          <a:p>
            <a:endParaRPr lang="en-US" dirty="0"/>
          </a:p>
        </p:txBody>
      </p:sp>
      <p:sp>
        <p:nvSpPr>
          <p:cNvPr id="4" name="Slide Number Placeholder 3"/>
          <p:cNvSpPr>
            <a:spLocks noGrp="1"/>
          </p:cNvSpPr>
          <p:nvPr>
            <p:ph type="sldNum" sz="quarter" idx="12"/>
          </p:nvPr>
        </p:nvSpPr>
        <p:spPr/>
        <p:txBody>
          <a:bodyPr/>
          <a:lstStyle/>
          <a:p>
            <a:fld id="{979C6BA3-230B-4B88-99AB-49B4041F4CFE}" type="slidenum">
              <a:rPr lang="en-US" smtClean="0"/>
              <a:t>2</a:t>
            </a:fld>
            <a:endParaRPr lang="en-US"/>
          </a:p>
        </p:txBody>
      </p:sp>
    </p:spTree>
    <p:extLst>
      <p:ext uri="{BB962C8B-B14F-4D97-AF65-F5344CB8AC3E}">
        <p14:creationId xmlns:p14="http://schemas.microsoft.com/office/powerpoint/2010/main" val="2699134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990600"/>
          </a:xfrm>
        </p:spPr>
        <p:txBody>
          <a:bodyPr/>
          <a:lstStyle/>
          <a:p>
            <a:r>
              <a:rPr lang="en-US" dirty="0" smtClean="0"/>
              <a:t>Data and Measures</a:t>
            </a:r>
            <a:endParaRPr lang="en-US" dirty="0"/>
          </a:p>
        </p:txBody>
      </p:sp>
      <p:sp>
        <p:nvSpPr>
          <p:cNvPr id="3" name="Content Placeholder 2"/>
          <p:cNvSpPr>
            <a:spLocks noGrp="1"/>
          </p:cNvSpPr>
          <p:nvPr>
            <p:ph idx="1"/>
          </p:nvPr>
        </p:nvSpPr>
        <p:spPr>
          <a:xfrm>
            <a:off x="457200" y="1371600"/>
            <a:ext cx="8229600" cy="5334000"/>
          </a:xfrm>
        </p:spPr>
        <p:txBody>
          <a:bodyPr>
            <a:normAutofit lnSpcReduction="10000"/>
          </a:bodyPr>
          <a:lstStyle/>
          <a:p>
            <a:r>
              <a:rPr lang="en-US" dirty="0" smtClean="0"/>
              <a:t>2015-2016 School Survey on Crime and Safety (SSOCS)</a:t>
            </a:r>
          </a:p>
          <a:p>
            <a:pPr lvl="1"/>
            <a:r>
              <a:rPr lang="en-US" dirty="0"/>
              <a:t>Nationally representative sample of schools</a:t>
            </a:r>
          </a:p>
          <a:p>
            <a:pPr lvl="1"/>
            <a:r>
              <a:rPr lang="en-US" dirty="0"/>
              <a:t>About 1500 middle and high schools</a:t>
            </a:r>
          </a:p>
          <a:p>
            <a:pPr lvl="1"/>
            <a:r>
              <a:rPr lang="en-US" dirty="0"/>
              <a:t>School weights and jackknife replicate weights for variance estimation applied using AM</a:t>
            </a:r>
          </a:p>
          <a:p>
            <a:endParaRPr lang="en-US" dirty="0" smtClean="0"/>
          </a:p>
          <a:p>
            <a:r>
              <a:rPr lang="en-US" dirty="0" smtClean="0"/>
              <a:t>Overall Security</a:t>
            </a:r>
          </a:p>
          <a:p>
            <a:pPr lvl="1"/>
            <a:r>
              <a:rPr lang="en-US" dirty="0"/>
              <a:t>27 items tested for fit and scaled using dichotomous </a:t>
            </a:r>
            <a:r>
              <a:rPr lang="en-US" dirty="0" err="1"/>
              <a:t>Rasch</a:t>
            </a:r>
            <a:r>
              <a:rPr lang="en-US" dirty="0"/>
              <a:t> model</a:t>
            </a:r>
          </a:p>
          <a:p>
            <a:pPr lvl="1"/>
            <a:r>
              <a:rPr lang="en-US" dirty="0"/>
              <a:t>Final scale score based on 22 items </a:t>
            </a:r>
          </a:p>
          <a:p>
            <a:pPr lvl="2"/>
            <a:r>
              <a:rPr lang="en-US" dirty="0"/>
              <a:t>Underlying security construct accounts for 80% of the variance among the items</a:t>
            </a:r>
          </a:p>
          <a:p>
            <a:endParaRPr lang="en-US" dirty="0" smtClean="0"/>
          </a:p>
          <a:p>
            <a:r>
              <a:rPr lang="en-US" dirty="0" smtClean="0"/>
              <a:t>Racial/Ethnic composition</a:t>
            </a:r>
          </a:p>
          <a:p>
            <a:pPr lvl="1"/>
            <a:r>
              <a:rPr lang="en-US" dirty="0" smtClean="0"/>
              <a:t>Percent of student body comprised of Black students</a:t>
            </a:r>
          </a:p>
          <a:p>
            <a:pPr lvl="1"/>
            <a:r>
              <a:rPr lang="en-US" dirty="0" smtClean="0"/>
              <a:t>Percent of student body comprised of Hispanic students</a:t>
            </a:r>
          </a:p>
          <a:p>
            <a:pPr lvl="2"/>
            <a:endParaRPr lang="en-US" dirty="0"/>
          </a:p>
          <a:p>
            <a:pPr lvl="2"/>
            <a:endParaRPr lang="en-US" dirty="0" smtClean="0"/>
          </a:p>
          <a:p>
            <a:pPr lvl="1"/>
            <a:endParaRPr lang="en-US" dirty="0"/>
          </a:p>
        </p:txBody>
      </p:sp>
      <p:sp>
        <p:nvSpPr>
          <p:cNvPr id="4" name="Slide Number Placeholder 3"/>
          <p:cNvSpPr>
            <a:spLocks noGrp="1"/>
          </p:cNvSpPr>
          <p:nvPr>
            <p:ph type="sldNum" sz="quarter" idx="12"/>
          </p:nvPr>
        </p:nvSpPr>
        <p:spPr/>
        <p:txBody>
          <a:bodyPr/>
          <a:lstStyle/>
          <a:p>
            <a:fld id="{979C6BA3-230B-4B88-99AB-49B4041F4CFE}" type="slidenum">
              <a:rPr lang="en-US" smtClean="0"/>
              <a:t>3</a:t>
            </a:fld>
            <a:endParaRPr lang="en-US"/>
          </a:p>
        </p:txBody>
      </p:sp>
    </p:spTree>
    <p:extLst>
      <p:ext uri="{BB962C8B-B14F-4D97-AF65-F5344CB8AC3E}">
        <p14:creationId xmlns:p14="http://schemas.microsoft.com/office/powerpoint/2010/main" val="22621587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r>
              <a:rPr lang="en-US" dirty="0" smtClean="0"/>
              <a:t>Bivariate Results</a:t>
            </a:r>
            <a:endParaRPr lang="en-US" dirty="0"/>
          </a:p>
        </p:txBody>
      </p:sp>
      <p:sp>
        <p:nvSpPr>
          <p:cNvPr id="3" name="Content Placeholder 2"/>
          <p:cNvSpPr>
            <a:spLocks noGrp="1"/>
          </p:cNvSpPr>
          <p:nvPr>
            <p:ph idx="1"/>
          </p:nvPr>
        </p:nvSpPr>
        <p:spPr>
          <a:xfrm>
            <a:off x="457200" y="1600200"/>
            <a:ext cx="8229600" cy="4267200"/>
          </a:xfrm>
        </p:spPr>
        <p:txBody>
          <a:bodyPr/>
          <a:lstStyle/>
          <a:p>
            <a:r>
              <a:rPr lang="en-US" dirty="0" smtClean="0"/>
              <a:t>Correlations</a:t>
            </a:r>
          </a:p>
          <a:p>
            <a:pPr lvl="1"/>
            <a:r>
              <a:rPr lang="en-US" dirty="0"/>
              <a:t>% Black and overall security (</a:t>
            </a:r>
            <a:r>
              <a:rPr lang="en-US" i="1" dirty="0"/>
              <a:t>r = </a:t>
            </a:r>
            <a:r>
              <a:rPr lang="en-US" dirty="0"/>
              <a:t>.187, </a:t>
            </a:r>
            <a:r>
              <a:rPr lang="en-US" i="1" dirty="0"/>
              <a:t> p </a:t>
            </a:r>
            <a:r>
              <a:rPr lang="en-US" dirty="0"/>
              <a:t>&lt; .001)</a:t>
            </a:r>
          </a:p>
          <a:p>
            <a:pPr lvl="1"/>
            <a:r>
              <a:rPr lang="en-US" dirty="0"/>
              <a:t>% Hispanic and overall security (</a:t>
            </a:r>
            <a:r>
              <a:rPr lang="en-US" i="1" dirty="0"/>
              <a:t>r = </a:t>
            </a:r>
            <a:r>
              <a:rPr lang="en-US" dirty="0"/>
              <a:t>.091, </a:t>
            </a:r>
            <a:r>
              <a:rPr lang="en-US" i="1" dirty="0"/>
              <a:t> p </a:t>
            </a:r>
            <a:r>
              <a:rPr lang="en-US" dirty="0"/>
              <a:t>= .015)</a:t>
            </a:r>
          </a:p>
          <a:p>
            <a:endParaRPr lang="en-US" dirty="0" smtClean="0"/>
          </a:p>
          <a:p>
            <a:r>
              <a:rPr lang="en-US" dirty="0" smtClean="0"/>
              <a:t>ANOVA comparing means</a:t>
            </a:r>
          </a:p>
          <a:p>
            <a:pPr lvl="1"/>
            <a:r>
              <a:rPr lang="en-US" dirty="0" smtClean="0"/>
              <a:t>No significant difference based on the % Hispanic population</a:t>
            </a:r>
          </a:p>
          <a:p>
            <a:pPr lvl="1"/>
            <a:r>
              <a:rPr lang="en-US" dirty="0" smtClean="0"/>
              <a:t>Significant difference based on the %Black population</a:t>
            </a:r>
          </a:p>
        </p:txBody>
      </p:sp>
      <p:sp>
        <p:nvSpPr>
          <p:cNvPr id="4" name="Slide Number Placeholder 3"/>
          <p:cNvSpPr>
            <a:spLocks noGrp="1"/>
          </p:cNvSpPr>
          <p:nvPr>
            <p:ph type="sldNum" sz="quarter" idx="12"/>
          </p:nvPr>
        </p:nvSpPr>
        <p:spPr/>
        <p:txBody>
          <a:bodyPr/>
          <a:lstStyle/>
          <a:p>
            <a:fld id="{979C6BA3-230B-4B88-99AB-49B4041F4CFE}" type="slidenum">
              <a:rPr lang="en-US" smtClean="0"/>
              <a:t>4</a:t>
            </a:fld>
            <a:endParaRPr lang="en-US"/>
          </a:p>
        </p:txBody>
      </p:sp>
    </p:spTree>
    <p:extLst>
      <p:ext uri="{BB962C8B-B14F-4D97-AF65-F5344CB8AC3E}">
        <p14:creationId xmlns:p14="http://schemas.microsoft.com/office/powerpoint/2010/main" val="3673024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lstStyle/>
          <a:p>
            <a:r>
              <a:rPr lang="en-US" dirty="0" smtClean="0"/>
              <a:t>Bivariate Results-Means</a:t>
            </a:r>
            <a:endParaRPr lang="en-US" dirty="0"/>
          </a:p>
        </p:txBody>
      </p:sp>
      <p:pic>
        <p:nvPicPr>
          <p:cNvPr id="4" name="Content Placeholder 3"/>
          <p:cNvPicPr>
            <a:picLocks noGrp="1"/>
          </p:cNvPicPr>
          <p:nvPr>
            <p:ph idx="1"/>
          </p:nvPr>
        </p:nvPicPr>
        <p:blipFill>
          <a:blip r:embed="rId2"/>
          <a:stretch>
            <a:fillRect/>
          </a:stretch>
        </p:blipFill>
        <p:spPr>
          <a:xfrm>
            <a:off x="457200" y="1207532"/>
            <a:ext cx="8382000" cy="5638800"/>
          </a:xfrm>
          <a:prstGeom prst="rect">
            <a:avLst/>
          </a:prstGeom>
        </p:spPr>
      </p:pic>
      <p:sp>
        <p:nvSpPr>
          <p:cNvPr id="5" name="TextBox 4"/>
          <p:cNvSpPr txBox="1"/>
          <p:nvPr/>
        </p:nvSpPr>
        <p:spPr>
          <a:xfrm>
            <a:off x="1948502" y="4228363"/>
            <a:ext cx="990600" cy="369332"/>
          </a:xfrm>
          <a:prstGeom prst="rect">
            <a:avLst/>
          </a:prstGeom>
          <a:noFill/>
        </p:spPr>
        <p:txBody>
          <a:bodyPr wrap="square" rtlCol="0">
            <a:spAutoFit/>
          </a:bodyPr>
          <a:lstStyle/>
          <a:p>
            <a:r>
              <a:rPr lang="en-US" i="1" dirty="0" smtClean="0">
                <a:solidFill>
                  <a:srgbClr val="FF0000"/>
                </a:solidFill>
              </a:rPr>
              <a:t>d = </a:t>
            </a:r>
            <a:r>
              <a:rPr lang="en-US" dirty="0" smtClean="0">
                <a:solidFill>
                  <a:srgbClr val="FF0000"/>
                </a:solidFill>
              </a:rPr>
              <a:t>.42</a:t>
            </a:r>
            <a:endParaRPr lang="en-US" dirty="0">
              <a:solidFill>
                <a:srgbClr val="FF0000"/>
              </a:solidFill>
            </a:endParaRPr>
          </a:p>
        </p:txBody>
      </p:sp>
      <p:cxnSp>
        <p:nvCxnSpPr>
          <p:cNvPr id="28" name="Straight Arrow Connector 27"/>
          <p:cNvCxnSpPr/>
          <p:nvPr/>
        </p:nvCxnSpPr>
        <p:spPr>
          <a:xfrm flipH="1">
            <a:off x="3124200" y="2743200"/>
            <a:ext cx="4876800" cy="3124200"/>
          </a:xfrm>
          <a:prstGeom prst="straightConnector1">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943600" y="4413029"/>
            <a:ext cx="990600" cy="369332"/>
          </a:xfrm>
          <a:prstGeom prst="rect">
            <a:avLst/>
          </a:prstGeom>
          <a:noFill/>
        </p:spPr>
        <p:txBody>
          <a:bodyPr wrap="square" rtlCol="0">
            <a:spAutoFit/>
          </a:bodyPr>
          <a:lstStyle/>
          <a:p>
            <a:r>
              <a:rPr lang="en-US" i="1" dirty="0" smtClean="0">
                <a:solidFill>
                  <a:srgbClr val="FF0000"/>
                </a:solidFill>
              </a:rPr>
              <a:t>d = </a:t>
            </a:r>
            <a:r>
              <a:rPr lang="en-US" dirty="0" smtClean="0">
                <a:solidFill>
                  <a:srgbClr val="FF0000"/>
                </a:solidFill>
              </a:rPr>
              <a:t>.89</a:t>
            </a:r>
            <a:endParaRPr lang="en-US" dirty="0">
              <a:solidFill>
                <a:srgbClr val="FF0000"/>
              </a:solidFill>
            </a:endParaRPr>
          </a:p>
        </p:txBody>
      </p:sp>
      <p:cxnSp>
        <p:nvCxnSpPr>
          <p:cNvPr id="31" name="Straight Arrow Connector 30"/>
          <p:cNvCxnSpPr/>
          <p:nvPr/>
        </p:nvCxnSpPr>
        <p:spPr>
          <a:xfrm flipH="1">
            <a:off x="2234252" y="3962400"/>
            <a:ext cx="1270948" cy="1486300"/>
          </a:xfrm>
          <a:prstGeom prst="straightConnector1">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979C6BA3-230B-4B88-99AB-49B4041F4CFE}" type="slidenum">
              <a:rPr lang="en-US" smtClean="0"/>
              <a:t>5</a:t>
            </a:fld>
            <a:endParaRPr lang="en-US"/>
          </a:p>
        </p:txBody>
      </p:sp>
    </p:spTree>
    <p:extLst>
      <p:ext uri="{BB962C8B-B14F-4D97-AF65-F5344CB8AC3E}">
        <p14:creationId xmlns:p14="http://schemas.microsoft.com/office/powerpoint/2010/main" val="575517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1"/>
                                        </p:tgtEl>
                                        <p:attrNameLst>
                                          <p:attrName>style.visibility</p:attrName>
                                        </p:attrNameLst>
                                      </p:cBhvr>
                                      <p:to>
                                        <p:strVal val="visible"/>
                                      </p:to>
                                    </p:set>
                                    <p:anim calcmode="lin" valueType="num">
                                      <p:cBhvr additive="base">
                                        <p:cTn id="11" dur="500" fill="hold"/>
                                        <p:tgtEl>
                                          <p:spTgt spid="31"/>
                                        </p:tgtEl>
                                        <p:attrNameLst>
                                          <p:attrName>ppt_x</p:attrName>
                                        </p:attrNameLst>
                                      </p:cBhvr>
                                      <p:tavLst>
                                        <p:tav tm="0">
                                          <p:val>
                                            <p:strVal val="#ppt_x"/>
                                          </p:val>
                                        </p:tav>
                                        <p:tav tm="100000">
                                          <p:val>
                                            <p:strVal val="#ppt_x"/>
                                          </p:val>
                                        </p:tav>
                                      </p:tavLst>
                                    </p:anim>
                                    <p:anim calcmode="lin" valueType="num">
                                      <p:cBhvr additive="base">
                                        <p:cTn id="1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fade">
                                      <p:cBhvr>
                                        <p:cTn id="17" dur="500"/>
                                        <p:tgtEl>
                                          <p:spTgt spid="2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9"/>
                                        </p:tgtEl>
                                        <p:attrNameLst>
                                          <p:attrName>style.visibility</p:attrName>
                                        </p:attrNameLst>
                                      </p:cBhvr>
                                      <p:to>
                                        <p:strVal val="visible"/>
                                      </p:to>
                                    </p:set>
                                    <p:animEffect transition="in" filter="fade">
                                      <p:cBhvr>
                                        <p:cTn id="2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14400"/>
          </a:xfrm>
        </p:spPr>
        <p:txBody>
          <a:bodyPr/>
          <a:lstStyle/>
          <a:p>
            <a:r>
              <a:rPr lang="en-US" dirty="0" smtClean="0"/>
              <a:t>Bivariate Results-Specific Measures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14860366"/>
              </p:ext>
            </p:extLst>
          </p:nvPr>
        </p:nvGraphicFramePr>
        <p:xfrm>
          <a:off x="457200" y="1295400"/>
          <a:ext cx="8229600" cy="5334000"/>
        </p:xfrm>
        <a:graphic>
          <a:graphicData uri="http://schemas.openxmlformats.org/drawingml/2006/table">
            <a:tbl>
              <a:tblPr firstRow="1" bandRow="1">
                <a:tableStyleId>{5C22544A-7EE6-4342-B048-85BDC9FD1C3A}</a:tableStyleId>
              </a:tblPr>
              <a:tblGrid>
                <a:gridCol w="3657600"/>
                <a:gridCol w="3352800"/>
                <a:gridCol w="1219200"/>
              </a:tblGrid>
              <a:tr h="381000">
                <a:tc gridSpan="3">
                  <a:txBody>
                    <a:bodyPr/>
                    <a:lstStyle/>
                    <a:p>
                      <a:r>
                        <a:rPr lang="en-US" dirty="0" smtClean="0"/>
                        <a:t>Comparing the schools with no Black students to those with the most</a:t>
                      </a:r>
                      <a:endParaRPr lang="en-US" dirty="0"/>
                    </a:p>
                  </a:txBody>
                  <a:tcPr/>
                </a:tc>
                <a:tc hMerge="1">
                  <a:txBody>
                    <a:bodyPr/>
                    <a:lstStyle/>
                    <a:p>
                      <a:endParaRPr lang="en-US" dirty="0"/>
                    </a:p>
                  </a:txBody>
                  <a:tcPr/>
                </a:tc>
                <a:tc hMerge="1">
                  <a:txBody>
                    <a:bodyPr/>
                    <a:lstStyle/>
                    <a:p>
                      <a:endParaRPr lang="en-US" dirty="0"/>
                    </a:p>
                  </a:txBody>
                  <a:tcPr/>
                </a:tc>
              </a:tr>
              <a:tr h="381000">
                <a:tc>
                  <a:txBody>
                    <a:bodyPr/>
                    <a:lstStyle/>
                    <a:p>
                      <a:r>
                        <a:rPr lang="en-US" b="1" u="sng" dirty="0" smtClean="0">
                          <a:effectLst/>
                        </a:rPr>
                        <a:t>No difference</a:t>
                      </a:r>
                      <a:endParaRPr lang="en-US" b="1" u="sng" dirty="0">
                        <a:effectLst/>
                      </a:endParaRPr>
                    </a:p>
                  </a:txBody>
                  <a:tcPr/>
                </a:tc>
                <a:tc>
                  <a:txBody>
                    <a:bodyPr/>
                    <a:lstStyle/>
                    <a:p>
                      <a:r>
                        <a:rPr lang="en-US" b="1" u="sng" dirty="0" smtClean="0"/>
                        <a:t>Significant</a:t>
                      </a:r>
                      <a:r>
                        <a:rPr lang="en-US" b="1" u="sng" baseline="0" dirty="0" smtClean="0"/>
                        <a:t> difference</a:t>
                      </a:r>
                      <a:endParaRPr lang="en-US" b="1" u="sng" dirty="0"/>
                    </a:p>
                  </a:txBody>
                  <a:tcPr/>
                </a:tc>
                <a:tc>
                  <a:txBody>
                    <a:bodyPr/>
                    <a:lstStyle/>
                    <a:p>
                      <a:pPr algn="ctr"/>
                      <a:r>
                        <a:rPr lang="en-US" dirty="0" smtClean="0"/>
                        <a:t>OR</a:t>
                      </a:r>
                      <a:endParaRPr lang="en-US" dirty="0"/>
                    </a:p>
                  </a:txBody>
                  <a:tcPr/>
                </a:tc>
              </a:tr>
              <a:tr h="381000">
                <a:tc>
                  <a:txBody>
                    <a:bodyPr/>
                    <a:lstStyle/>
                    <a:p>
                      <a:r>
                        <a:rPr lang="en-US" dirty="0" smtClean="0"/>
                        <a:t>School doors locked</a:t>
                      </a:r>
                      <a:endParaRPr lang="en-US" dirty="0"/>
                    </a:p>
                  </a:txBody>
                  <a:tcPr/>
                </a:tc>
                <a:tc>
                  <a:txBody>
                    <a:bodyPr/>
                    <a:lstStyle/>
                    <a:p>
                      <a:r>
                        <a:rPr lang="en-US" dirty="0" smtClean="0"/>
                        <a:t>Visitor sign-in</a:t>
                      </a:r>
                      <a:endParaRPr lang="en-US" dirty="0"/>
                    </a:p>
                  </a:txBody>
                  <a:tcPr/>
                </a:tc>
                <a:tc>
                  <a:txBody>
                    <a:bodyPr/>
                    <a:lstStyle/>
                    <a:p>
                      <a:pPr algn="ctr"/>
                      <a:r>
                        <a:rPr lang="en-US" dirty="0" smtClean="0"/>
                        <a:t>7.12</a:t>
                      </a:r>
                    </a:p>
                  </a:txBody>
                  <a:tcPr/>
                </a:tc>
              </a:tr>
              <a:tr h="381000">
                <a:tc>
                  <a:txBody>
                    <a:bodyPr/>
                    <a:lstStyle/>
                    <a:p>
                      <a:r>
                        <a:rPr lang="en-US" dirty="0" smtClean="0"/>
                        <a:t>Class doors lock</a:t>
                      </a:r>
                      <a:endParaRPr lang="en-US" dirty="0"/>
                    </a:p>
                  </a:txBody>
                  <a:tcPr/>
                </a:tc>
                <a:tc>
                  <a:txBody>
                    <a:bodyPr/>
                    <a:lstStyle/>
                    <a:p>
                      <a:r>
                        <a:rPr lang="en-US" dirty="0" smtClean="0"/>
                        <a:t>Grounds closed/locked gates</a:t>
                      </a:r>
                      <a:endParaRPr lang="en-US" dirty="0"/>
                    </a:p>
                  </a:txBody>
                  <a:tcPr/>
                </a:tc>
                <a:tc>
                  <a:txBody>
                    <a:bodyPr/>
                    <a:lstStyle/>
                    <a:p>
                      <a:pPr algn="ctr"/>
                      <a:r>
                        <a:rPr lang="en-US" dirty="0" smtClean="0"/>
                        <a:t>2.76</a:t>
                      </a:r>
                      <a:endParaRPr lang="en-US" dirty="0"/>
                    </a:p>
                  </a:txBody>
                  <a:tcPr/>
                </a:tc>
              </a:tr>
              <a:tr h="381000">
                <a:tc>
                  <a:txBody>
                    <a:bodyPr/>
                    <a:lstStyle/>
                    <a:p>
                      <a:r>
                        <a:rPr lang="en-US" dirty="0" smtClean="0"/>
                        <a:t>Dog sniffs</a:t>
                      </a:r>
                      <a:endParaRPr lang="en-US" dirty="0"/>
                    </a:p>
                  </a:txBody>
                  <a:tcPr/>
                </a:tc>
                <a:tc>
                  <a:txBody>
                    <a:bodyPr/>
                    <a:lstStyle/>
                    <a:p>
                      <a:r>
                        <a:rPr lang="en-US" dirty="0" smtClean="0"/>
                        <a:t>Daily metal detector</a:t>
                      </a:r>
                      <a:endParaRPr lang="en-US" dirty="0"/>
                    </a:p>
                  </a:txBody>
                  <a:tcPr/>
                </a:tc>
                <a:tc>
                  <a:txBody>
                    <a:bodyPr/>
                    <a:lstStyle/>
                    <a:p>
                      <a:pPr algn="ctr"/>
                      <a:r>
                        <a:rPr lang="en-US" dirty="0" smtClean="0"/>
                        <a:t>---</a:t>
                      </a:r>
                      <a:endParaRPr lang="en-US" dirty="0"/>
                    </a:p>
                  </a:txBody>
                  <a:tcPr/>
                </a:tc>
              </a:tr>
              <a:tr h="381000">
                <a:tc>
                  <a:txBody>
                    <a:bodyPr/>
                    <a:lstStyle/>
                    <a:p>
                      <a:r>
                        <a:rPr lang="en-US" dirty="0" smtClean="0"/>
                        <a:t>Sweeps</a:t>
                      </a:r>
                      <a:r>
                        <a:rPr lang="en-US" baseline="0" dirty="0" smtClean="0"/>
                        <a:t> for contraband</a:t>
                      </a:r>
                      <a:endParaRPr lang="en-US" dirty="0"/>
                    </a:p>
                  </a:txBody>
                  <a:tcPr/>
                </a:tc>
                <a:tc>
                  <a:txBody>
                    <a:bodyPr/>
                    <a:lstStyle/>
                    <a:p>
                      <a:r>
                        <a:rPr lang="en-US" dirty="0" smtClean="0"/>
                        <a:t>Random metal</a:t>
                      </a:r>
                      <a:r>
                        <a:rPr lang="en-US" baseline="0" dirty="0" smtClean="0"/>
                        <a:t> detector</a:t>
                      </a:r>
                      <a:endParaRPr lang="en-US" dirty="0"/>
                    </a:p>
                  </a:txBody>
                  <a:tcPr/>
                </a:tc>
                <a:tc>
                  <a:txBody>
                    <a:bodyPr/>
                    <a:lstStyle/>
                    <a:p>
                      <a:pPr algn="ctr"/>
                      <a:r>
                        <a:rPr lang="en-US" dirty="0" smtClean="0"/>
                        <a:t>6.73</a:t>
                      </a:r>
                      <a:endParaRPr lang="en-US" dirty="0"/>
                    </a:p>
                  </a:txBody>
                  <a:tcPr/>
                </a:tc>
              </a:tr>
              <a:tr h="381000">
                <a:tc>
                  <a:txBody>
                    <a:bodyPr/>
                    <a:lstStyle/>
                    <a:p>
                      <a:r>
                        <a:rPr lang="en-US" dirty="0" smtClean="0"/>
                        <a:t>Drug</a:t>
                      </a:r>
                      <a:r>
                        <a:rPr lang="en-US" baseline="0" dirty="0" smtClean="0"/>
                        <a:t> testing</a:t>
                      </a:r>
                      <a:endParaRPr lang="en-US" dirty="0"/>
                    </a:p>
                  </a:txBody>
                  <a:tcPr/>
                </a:tc>
                <a:tc>
                  <a:txBody>
                    <a:bodyPr/>
                    <a:lstStyle/>
                    <a:p>
                      <a:r>
                        <a:rPr lang="en-US" dirty="0" smtClean="0"/>
                        <a:t>Uniforms</a:t>
                      </a:r>
                      <a:endParaRPr lang="en-US" dirty="0"/>
                    </a:p>
                  </a:txBody>
                  <a:tcPr/>
                </a:tc>
                <a:tc>
                  <a:txBody>
                    <a:bodyPr/>
                    <a:lstStyle/>
                    <a:p>
                      <a:pPr algn="ctr"/>
                      <a:r>
                        <a:rPr lang="en-US" dirty="0" smtClean="0"/>
                        <a:t>7.73</a:t>
                      </a:r>
                      <a:endParaRPr lang="en-US" dirty="0"/>
                    </a:p>
                  </a:txBody>
                  <a:tcPr/>
                </a:tc>
              </a:tr>
              <a:tr h="381000">
                <a:tc>
                  <a:txBody>
                    <a:bodyPr/>
                    <a:lstStyle/>
                    <a:p>
                      <a:r>
                        <a:rPr lang="en-US" dirty="0" smtClean="0"/>
                        <a:t>Strict dress code</a:t>
                      </a:r>
                      <a:endParaRPr lang="en-US" dirty="0"/>
                    </a:p>
                  </a:txBody>
                  <a:tcPr/>
                </a:tc>
                <a:tc>
                  <a:txBody>
                    <a:bodyPr/>
                    <a:lstStyle/>
                    <a:p>
                      <a:r>
                        <a:rPr lang="en-US" dirty="0" smtClean="0"/>
                        <a:t>Student ID</a:t>
                      </a:r>
                      <a:endParaRPr lang="en-US" dirty="0"/>
                    </a:p>
                  </a:txBody>
                  <a:tcPr/>
                </a:tc>
                <a:tc>
                  <a:txBody>
                    <a:bodyPr/>
                    <a:lstStyle/>
                    <a:p>
                      <a:pPr algn="ctr"/>
                      <a:r>
                        <a:rPr lang="en-US" dirty="0" smtClean="0"/>
                        <a:t>6.50</a:t>
                      </a:r>
                      <a:endParaRPr lang="en-US" dirty="0"/>
                    </a:p>
                  </a:txBody>
                  <a:tcPr/>
                </a:tc>
              </a:tr>
              <a:tr h="381000">
                <a:tc>
                  <a:txBody>
                    <a:bodyPr/>
                    <a:lstStyle/>
                    <a:p>
                      <a:r>
                        <a:rPr lang="en-US" dirty="0" smtClean="0"/>
                        <a:t>Presence of lockers</a:t>
                      </a:r>
                      <a:endParaRPr lang="en-US" dirty="0"/>
                    </a:p>
                  </a:txBody>
                  <a:tcPr/>
                </a:tc>
                <a:tc>
                  <a:txBody>
                    <a:bodyPr/>
                    <a:lstStyle/>
                    <a:p>
                      <a:r>
                        <a:rPr lang="en-US" dirty="0" smtClean="0"/>
                        <a:t>Faculty/Staff</a:t>
                      </a:r>
                      <a:r>
                        <a:rPr lang="en-US" baseline="0" dirty="0" smtClean="0"/>
                        <a:t> ID</a:t>
                      </a:r>
                      <a:endParaRPr lang="en-US" dirty="0"/>
                    </a:p>
                  </a:txBody>
                  <a:tcPr/>
                </a:tc>
                <a:tc>
                  <a:txBody>
                    <a:bodyPr/>
                    <a:lstStyle/>
                    <a:p>
                      <a:pPr algn="ctr"/>
                      <a:r>
                        <a:rPr lang="en-US" dirty="0" smtClean="0"/>
                        <a:t>2.50</a:t>
                      </a:r>
                      <a:endParaRPr lang="en-US" dirty="0"/>
                    </a:p>
                  </a:txBody>
                  <a:tcPr/>
                </a:tc>
              </a:tr>
              <a:tr h="381000">
                <a:tc>
                  <a:txBody>
                    <a:bodyPr/>
                    <a:lstStyle/>
                    <a:p>
                      <a:r>
                        <a:rPr lang="en-US" dirty="0" smtClean="0"/>
                        <a:t>Silent</a:t>
                      </a:r>
                      <a:r>
                        <a:rPr lang="en-US" baseline="0" dirty="0" smtClean="0"/>
                        <a:t> alarm (panic button)</a:t>
                      </a:r>
                      <a:endParaRPr lang="en-US" dirty="0"/>
                    </a:p>
                  </a:txBody>
                  <a:tcPr/>
                </a:tc>
                <a:tc>
                  <a:txBody>
                    <a:bodyPr/>
                    <a:lstStyle/>
                    <a:p>
                      <a:r>
                        <a:rPr lang="en-US" dirty="0" smtClean="0"/>
                        <a:t>Two-way radios</a:t>
                      </a:r>
                      <a:endParaRPr lang="en-US" dirty="0"/>
                    </a:p>
                  </a:txBody>
                  <a:tcPr/>
                </a:tc>
                <a:tc>
                  <a:txBody>
                    <a:bodyPr/>
                    <a:lstStyle/>
                    <a:p>
                      <a:pPr algn="ctr"/>
                      <a:r>
                        <a:rPr lang="en-US" dirty="0" smtClean="0"/>
                        <a:t>4.02</a:t>
                      </a:r>
                      <a:endParaRPr lang="en-US" dirty="0"/>
                    </a:p>
                  </a:txBody>
                  <a:tcPr/>
                </a:tc>
              </a:tr>
              <a:tr h="381000">
                <a:tc>
                  <a:txBody>
                    <a:bodyPr/>
                    <a:lstStyle/>
                    <a:p>
                      <a:r>
                        <a:rPr lang="en-US" dirty="0" smtClean="0"/>
                        <a:t>Clear book bags</a:t>
                      </a:r>
                      <a:endParaRPr lang="en-US" dirty="0"/>
                    </a:p>
                  </a:txBody>
                  <a:tcPr/>
                </a:tc>
                <a:tc>
                  <a:txBody>
                    <a:bodyPr/>
                    <a:lstStyle/>
                    <a:p>
                      <a:r>
                        <a:rPr lang="en-US" dirty="0" smtClean="0"/>
                        <a:t>Police/SRO</a:t>
                      </a:r>
                      <a:endParaRPr lang="en-US" dirty="0"/>
                    </a:p>
                  </a:txBody>
                  <a:tcPr/>
                </a:tc>
                <a:tc>
                  <a:txBody>
                    <a:bodyPr/>
                    <a:lstStyle/>
                    <a:p>
                      <a:pPr algn="ctr"/>
                      <a:r>
                        <a:rPr lang="en-US" dirty="0" smtClean="0"/>
                        <a:t>5.04</a:t>
                      </a:r>
                      <a:endParaRPr lang="en-US" dirty="0"/>
                    </a:p>
                  </a:txBody>
                  <a:tcPr/>
                </a:tc>
              </a:tr>
              <a:tr h="381000">
                <a:tc>
                  <a:txBody>
                    <a:bodyPr/>
                    <a:lstStyle/>
                    <a:p>
                      <a:r>
                        <a:rPr lang="en-US" dirty="0" smtClean="0"/>
                        <a:t>Security</a:t>
                      </a:r>
                      <a:r>
                        <a:rPr lang="en-US" baseline="0" dirty="0" smtClean="0"/>
                        <a:t> cameras</a:t>
                      </a:r>
                      <a:endParaRPr lang="en-US" dirty="0"/>
                    </a:p>
                  </a:txBody>
                  <a:tcPr/>
                </a:tc>
                <a:tc>
                  <a:txBody>
                    <a:bodyPr/>
                    <a:lstStyle/>
                    <a:p>
                      <a:r>
                        <a:rPr lang="en-US" dirty="0" smtClean="0"/>
                        <a:t>Security</a:t>
                      </a:r>
                      <a:r>
                        <a:rPr lang="en-US" baseline="0" dirty="0" smtClean="0"/>
                        <a:t> Guards</a:t>
                      </a:r>
                      <a:endParaRPr lang="en-US" dirty="0"/>
                    </a:p>
                  </a:txBody>
                  <a:tcPr/>
                </a:tc>
                <a:tc>
                  <a:txBody>
                    <a:bodyPr/>
                    <a:lstStyle/>
                    <a:p>
                      <a:pPr algn="ctr"/>
                      <a:r>
                        <a:rPr lang="en-US" dirty="0" smtClean="0"/>
                        <a:t>4.93</a:t>
                      </a:r>
                      <a:endParaRPr lang="en-US" dirty="0"/>
                    </a:p>
                  </a:txBody>
                  <a:tcPr/>
                </a:tc>
              </a:tr>
              <a:tr h="381000">
                <a:tc>
                  <a:txBody>
                    <a:bodyPr/>
                    <a:lstStyle/>
                    <a:p>
                      <a:r>
                        <a:rPr lang="en-US" dirty="0" smtClean="0"/>
                        <a:t>Electronic emergency</a:t>
                      </a:r>
                      <a:r>
                        <a:rPr lang="en-US" baseline="0" dirty="0" smtClean="0"/>
                        <a:t> notification</a:t>
                      </a:r>
                      <a:endParaRPr lang="en-US" dirty="0"/>
                    </a:p>
                  </a:txBody>
                  <a:tcPr/>
                </a:tc>
                <a:tc>
                  <a:txBody>
                    <a:bodyPr/>
                    <a:lstStyle/>
                    <a:p>
                      <a:endParaRPr lang="en-US" dirty="0"/>
                    </a:p>
                  </a:txBody>
                  <a:tcPr/>
                </a:tc>
                <a:tc>
                  <a:txBody>
                    <a:bodyPr/>
                    <a:lstStyle/>
                    <a:p>
                      <a:endParaRPr lang="en-US" dirty="0"/>
                    </a:p>
                  </a:txBody>
                  <a:tcPr/>
                </a:tc>
              </a:tr>
              <a:tr h="381000">
                <a:tc>
                  <a:txBody>
                    <a:bodyPr/>
                    <a:lstStyle/>
                    <a:p>
                      <a:r>
                        <a:rPr lang="en-US" dirty="0" smtClean="0"/>
                        <a:t>Anon. threat reporting</a:t>
                      </a:r>
                      <a:r>
                        <a:rPr lang="en-US" baseline="0" dirty="0" smtClean="0"/>
                        <a:t> system</a:t>
                      </a:r>
                      <a:endParaRPr lang="en-US" dirty="0"/>
                    </a:p>
                  </a:txBody>
                  <a:tcPr/>
                </a:tc>
                <a:tc>
                  <a:txBody>
                    <a:bodyPr/>
                    <a:lstStyle/>
                    <a:p>
                      <a:endParaRPr lang="en-US" dirty="0"/>
                    </a:p>
                  </a:txBody>
                  <a:tcPr/>
                </a:tc>
                <a:tc>
                  <a:txBody>
                    <a:bodyPr/>
                    <a:lstStyle/>
                    <a:p>
                      <a:endParaRPr lang="en-US" dirty="0"/>
                    </a:p>
                  </a:txBody>
                  <a:tcPr/>
                </a:tc>
              </a:tr>
            </a:tbl>
          </a:graphicData>
        </a:graphic>
      </p:graphicFrame>
      <p:sp>
        <p:nvSpPr>
          <p:cNvPr id="3" name="Slide Number Placeholder 2"/>
          <p:cNvSpPr>
            <a:spLocks noGrp="1"/>
          </p:cNvSpPr>
          <p:nvPr>
            <p:ph type="sldNum" sz="quarter" idx="12"/>
          </p:nvPr>
        </p:nvSpPr>
        <p:spPr/>
        <p:txBody>
          <a:bodyPr/>
          <a:lstStyle/>
          <a:p>
            <a:fld id="{979C6BA3-230B-4B88-99AB-49B4041F4CFE}" type="slidenum">
              <a:rPr lang="en-US" smtClean="0"/>
              <a:t>6</a:t>
            </a:fld>
            <a:endParaRPr lang="en-US"/>
          </a:p>
        </p:txBody>
      </p:sp>
    </p:spTree>
    <p:extLst>
      <p:ext uri="{BB962C8B-B14F-4D97-AF65-F5344CB8AC3E}">
        <p14:creationId xmlns:p14="http://schemas.microsoft.com/office/powerpoint/2010/main" val="16977079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r>
              <a:rPr lang="en-US" dirty="0" smtClean="0"/>
              <a:t>Other characteristics</a:t>
            </a:r>
            <a:endParaRPr lang="en-US" dirty="0"/>
          </a:p>
        </p:txBody>
      </p:sp>
      <p:sp>
        <p:nvSpPr>
          <p:cNvPr id="3" name="Content Placeholder 2"/>
          <p:cNvSpPr>
            <a:spLocks noGrp="1"/>
          </p:cNvSpPr>
          <p:nvPr>
            <p:ph idx="1"/>
          </p:nvPr>
        </p:nvSpPr>
        <p:spPr>
          <a:xfrm>
            <a:off x="457200" y="1143000"/>
            <a:ext cx="8229600" cy="5638800"/>
          </a:xfrm>
        </p:spPr>
        <p:txBody>
          <a:bodyPr>
            <a:normAutofit lnSpcReduction="10000"/>
          </a:bodyPr>
          <a:lstStyle/>
          <a:p>
            <a:r>
              <a:rPr lang="en-US" dirty="0" err="1" smtClean="0"/>
              <a:t>Urbanicity</a:t>
            </a:r>
            <a:endParaRPr lang="en-US" dirty="0" smtClean="0"/>
          </a:p>
          <a:p>
            <a:r>
              <a:rPr lang="en-US" dirty="0" smtClean="0"/>
              <a:t>Region of the US</a:t>
            </a:r>
          </a:p>
          <a:p>
            <a:r>
              <a:rPr lang="en-US" dirty="0" smtClean="0"/>
              <a:t>SES (% students receiving free or reduced lunch)</a:t>
            </a:r>
          </a:p>
          <a:p>
            <a:r>
              <a:rPr lang="en-US" dirty="0" smtClean="0"/>
              <a:t>Crime in neighborhood where school is located</a:t>
            </a:r>
          </a:p>
          <a:p>
            <a:r>
              <a:rPr lang="en-US" dirty="0" smtClean="0"/>
              <a:t>Size (n of students enrolled)</a:t>
            </a:r>
          </a:p>
          <a:p>
            <a:r>
              <a:rPr lang="en-US" dirty="0" smtClean="0"/>
              <a:t>Academics (% of students scoring &lt; 15%-</a:t>
            </a:r>
            <a:r>
              <a:rPr lang="en-US" dirty="0" err="1" smtClean="0"/>
              <a:t>ile</a:t>
            </a:r>
            <a:r>
              <a:rPr lang="en-US" dirty="0" smtClean="0"/>
              <a:t> on standardized tests)</a:t>
            </a:r>
          </a:p>
          <a:p>
            <a:r>
              <a:rPr lang="en-US" dirty="0" smtClean="0"/>
              <a:t>Misbehavior in the school </a:t>
            </a:r>
          </a:p>
          <a:p>
            <a:pPr lvl="1"/>
            <a:r>
              <a:rPr lang="en-US" dirty="0" smtClean="0"/>
              <a:t>Racial/ethnic tension, bullying, harassment, widespread disorder in classrooms, verbal abuse of teachers, other acts of disrespect for teachers, gang activities</a:t>
            </a:r>
          </a:p>
          <a:p>
            <a:r>
              <a:rPr lang="en-US" dirty="0" smtClean="0"/>
              <a:t>Crime in the school </a:t>
            </a:r>
          </a:p>
          <a:p>
            <a:pPr lvl="1"/>
            <a:r>
              <a:rPr lang="en-US" dirty="0" smtClean="0"/>
              <a:t>Rape, sexual assault, robbery, physical attack, threats of physical attack, theft, weapons possession, distribution/possession of drugs/alcohol, vandalism </a:t>
            </a:r>
          </a:p>
          <a:p>
            <a:endParaRPr lang="en-US" dirty="0"/>
          </a:p>
        </p:txBody>
      </p:sp>
      <p:sp>
        <p:nvSpPr>
          <p:cNvPr id="4" name="Slide Number Placeholder 3"/>
          <p:cNvSpPr>
            <a:spLocks noGrp="1"/>
          </p:cNvSpPr>
          <p:nvPr>
            <p:ph type="sldNum" sz="quarter" idx="12"/>
          </p:nvPr>
        </p:nvSpPr>
        <p:spPr/>
        <p:txBody>
          <a:bodyPr/>
          <a:lstStyle/>
          <a:p>
            <a:fld id="{979C6BA3-230B-4B88-99AB-49B4041F4CFE}" type="slidenum">
              <a:rPr lang="en-US" smtClean="0"/>
              <a:t>7</a:t>
            </a:fld>
            <a:endParaRPr lang="en-US"/>
          </a:p>
        </p:txBody>
      </p:sp>
    </p:spTree>
    <p:extLst>
      <p:ext uri="{BB962C8B-B14F-4D97-AF65-F5344CB8AC3E}">
        <p14:creationId xmlns:p14="http://schemas.microsoft.com/office/powerpoint/2010/main" val="12252960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normAutofit/>
          </a:bodyPr>
          <a:lstStyle/>
          <a:p>
            <a:r>
              <a:rPr lang="en-US" dirty="0" smtClean="0"/>
              <a:t>Multiple Regression results</a:t>
            </a:r>
            <a:endParaRPr lang="en-US" dirty="0"/>
          </a:p>
        </p:txBody>
      </p:sp>
      <p:sp>
        <p:nvSpPr>
          <p:cNvPr id="3" name="Content Placeholder 2"/>
          <p:cNvSpPr>
            <a:spLocks noGrp="1"/>
          </p:cNvSpPr>
          <p:nvPr>
            <p:ph idx="1"/>
          </p:nvPr>
        </p:nvSpPr>
        <p:spPr>
          <a:xfrm>
            <a:off x="457200" y="1219200"/>
            <a:ext cx="8229600" cy="5486400"/>
          </a:xfrm>
        </p:spPr>
        <p:txBody>
          <a:bodyPr>
            <a:normAutofit lnSpcReduction="10000"/>
          </a:bodyPr>
          <a:lstStyle/>
          <a:p>
            <a:r>
              <a:rPr lang="en-US" dirty="0" smtClean="0"/>
              <a:t>Are %Black and %Hispanic students in the school still significant predictors of security even when adjusting for all of the characteristics listed on the previous slide?</a:t>
            </a:r>
          </a:p>
          <a:p>
            <a:pPr lvl="1"/>
            <a:endParaRPr lang="en-US" dirty="0" smtClean="0"/>
          </a:p>
          <a:p>
            <a:pPr lvl="1"/>
            <a:r>
              <a:rPr lang="en-US" dirty="0" smtClean="0"/>
              <a:t>Yes!, for %Black (</a:t>
            </a:r>
            <a:r>
              <a:rPr lang="el-GR" dirty="0" smtClean="0"/>
              <a:t>β</a:t>
            </a:r>
            <a:r>
              <a:rPr lang="en-US" dirty="0" smtClean="0"/>
              <a:t> = .113, </a:t>
            </a:r>
            <a:r>
              <a:rPr lang="en-US" i="1" dirty="0" smtClean="0"/>
              <a:t>p</a:t>
            </a:r>
            <a:r>
              <a:rPr lang="en-US" dirty="0" smtClean="0"/>
              <a:t> = .017); for %Hispanic (</a:t>
            </a:r>
            <a:r>
              <a:rPr lang="el-GR" dirty="0" smtClean="0"/>
              <a:t>β</a:t>
            </a:r>
            <a:r>
              <a:rPr lang="en-US" dirty="0" smtClean="0"/>
              <a:t> </a:t>
            </a:r>
            <a:r>
              <a:rPr lang="en-US" dirty="0"/>
              <a:t>= </a:t>
            </a:r>
            <a:r>
              <a:rPr lang="en-US" dirty="0" smtClean="0"/>
              <a:t>.132, </a:t>
            </a:r>
            <a:r>
              <a:rPr lang="en-US" i="1" dirty="0"/>
              <a:t>p</a:t>
            </a:r>
            <a:r>
              <a:rPr lang="en-US" dirty="0"/>
              <a:t> = .</a:t>
            </a:r>
            <a:r>
              <a:rPr lang="en-US" dirty="0" smtClean="0"/>
              <a:t>005)</a:t>
            </a:r>
          </a:p>
          <a:p>
            <a:pPr lvl="1"/>
            <a:endParaRPr lang="en-US" dirty="0" smtClean="0"/>
          </a:p>
          <a:p>
            <a:pPr lvl="1"/>
            <a:r>
              <a:rPr lang="en-US" dirty="0" smtClean="0"/>
              <a:t>What else matters?</a:t>
            </a:r>
          </a:p>
          <a:p>
            <a:pPr lvl="2"/>
            <a:r>
              <a:rPr lang="en-US" dirty="0"/>
              <a:t>Region (Northeast and West, less than Midwest)</a:t>
            </a:r>
          </a:p>
          <a:p>
            <a:pPr lvl="2"/>
            <a:r>
              <a:rPr lang="en-US" dirty="0"/>
              <a:t>School size (more security in larger schools)</a:t>
            </a:r>
          </a:p>
          <a:p>
            <a:pPr lvl="2"/>
            <a:r>
              <a:rPr lang="en-US" dirty="0"/>
              <a:t>Crime (more security in schools with more crime</a:t>
            </a:r>
            <a:r>
              <a:rPr lang="en-US" dirty="0" smtClean="0"/>
              <a:t>)</a:t>
            </a:r>
          </a:p>
          <a:p>
            <a:pPr lvl="2"/>
            <a:endParaRPr lang="en-US" dirty="0"/>
          </a:p>
          <a:p>
            <a:pPr lvl="1"/>
            <a:r>
              <a:rPr lang="en-US" dirty="0" smtClean="0"/>
              <a:t>Racial/ethnic composition is a slightly stronger predictor than crime</a:t>
            </a:r>
          </a:p>
          <a:p>
            <a:pPr lvl="2"/>
            <a:r>
              <a:rPr lang="en-US" dirty="0" smtClean="0"/>
              <a:t>Adjusting for region and school size</a:t>
            </a:r>
          </a:p>
          <a:p>
            <a:pPr lvl="3"/>
            <a:r>
              <a:rPr lang="en-US" dirty="0" smtClean="0"/>
              <a:t>Crime accounts for 2.5% of variance in security</a:t>
            </a:r>
          </a:p>
          <a:p>
            <a:pPr lvl="3"/>
            <a:r>
              <a:rPr lang="en-US" dirty="0" smtClean="0"/>
              <a:t>Racial/ethnic composition accounts for 3.0% of variance in security</a:t>
            </a:r>
          </a:p>
        </p:txBody>
      </p:sp>
      <p:sp>
        <p:nvSpPr>
          <p:cNvPr id="4" name="Slide Number Placeholder 3"/>
          <p:cNvSpPr>
            <a:spLocks noGrp="1"/>
          </p:cNvSpPr>
          <p:nvPr>
            <p:ph type="sldNum" sz="quarter" idx="12"/>
          </p:nvPr>
        </p:nvSpPr>
        <p:spPr/>
        <p:txBody>
          <a:bodyPr/>
          <a:lstStyle/>
          <a:p>
            <a:fld id="{979C6BA3-230B-4B88-99AB-49B4041F4CFE}" type="slidenum">
              <a:rPr lang="en-US" smtClean="0"/>
              <a:t>8</a:t>
            </a:fld>
            <a:endParaRPr lang="en-US"/>
          </a:p>
        </p:txBody>
      </p:sp>
    </p:spTree>
    <p:extLst>
      <p:ext uri="{BB962C8B-B14F-4D97-AF65-F5344CB8AC3E}">
        <p14:creationId xmlns:p14="http://schemas.microsoft.com/office/powerpoint/2010/main" val="3562460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rmAutofit fontScale="90000"/>
          </a:bodyPr>
          <a:lstStyle/>
          <a:p>
            <a:r>
              <a:rPr lang="en-US" dirty="0" smtClean="0"/>
              <a:t>Racial/ethnic composition and security personnel</a:t>
            </a:r>
            <a:endParaRPr lang="en-US" dirty="0"/>
          </a:p>
        </p:txBody>
      </p:sp>
      <p:sp>
        <p:nvSpPr>
          <p:cNvPr id="3" name="Content Placeholder 2"/>
          <p:cNvSpPr>
            <a:spLocks noGrp="1"/>
          </p:cNvSpPr>
          <p:nvPr>
            <p:ph idx="1"/>
          </p:nvPr>
        </p:nvSpPr>
        <p:spPr>
          <a:xfrm>
            <a:off x="457200" y="1752600"/>
            <a:ext cx="8229600" cy="4724400"/>
          </a:xfrm>
        </p:spPr>
        <p:txBody>
          <a:bodyPr/>
          <a:lstStyle/>
          <a:p>
            <a:r>
              <a:rPr lang="en-US" dirty="0" smtClean="0"/>
              <a:t>Categorized schools into one of 4 categories</a:t>
            </a:r>
          </a:p>
          <a:p>
            <a:pPr lvl="1"/>
            <a:r>
              <a:rPr lang="en-US" dirty="0"/>
              <a:t>No security personnel (23%)</a:t>
            </a:r>
          </a:p>
          <a:p>
            <a:pPr lvl="1"/>
            <a:r>
              <a:rPr lang="en-US" dirty="0"/>
              <a:t>Guards only (7%)</a:t>
            </a:r>
          </a:p>
          <a:p>
            <a:pPr lvl="1"/>
            <a:r>
              <a:rPr lang="en-US" dirty="0"/>
              <a:t>Police only (46%)</a:t>
            </a:r>
          </a:p>
          <a:p>
            <a:pPr lvl="1"/>
            <a:r>
              <a:rPr lang="en-US" dirty="0"/>
              <a:t>Both Guards and Police (24%)</a:t>
            </a:r>
          </a:p>
          <a:p>
            <a:endParaRPr lang="en-US" dirty="0" smtClean="0"/>
          </a:p>
          <a:p>
            <a:r>
              <a:rPr lang="en-US" dirty="0" smtClean="0"/>
              <a:t>Multinomial regression</a:t>
            </a:r>
          </a:p>
          <a:p>
            <a:pPr lvl="1"/>
            <a:r>
              <a:rPr lang="en-US" dirty="0" smtClean="0"/>
              <a:t>DV = Guards vs None, Police vs None, Both vs None,</a:t>
            </a:r>
          </a:p>
          <a:p>
            <a:pPr lvl="1"/>
            <a:r>
              <a:rPr lang="en-US" dirty="0" smtClean="0"/>
              <a:t>Predictors = </a:t>
            </a:r>
            <a:r>
              <a:rPr lang="en-US" dirty="0" err="1" smtClean="0"/>
              <a:t>urbanicity</a:t>
            </a:r>
            <a:r>
              <a:rPr lang="en-US" dirty="0" smtClean="0"/>
              <a:t>, region, SES, neighborhood crime, enrollment, % &lt; 15</a:t>
            </a:r>
            <a:r>
              <a:rPr lang="en-US" baseline="30000" dirty="0" smtClean="0"/>
              <a:t>th</a:t>
            </a:r>
            <a:r>
              <a:rPr lang="en-US" dirty="0" smtClean="0"/>
              <a:t> percentile, misbehavior and crime in the school, %black, %</a:t>
            </a:r>
            <a:r>
              <a:rPr lang="en-US" dirty="0" err="1" smtClean="0"/>
              <a:t>hispanic</a:t>
            </a:r>
            <a:endParaRPr lang="en-US" dirty="0" smtClean="0"/>
          </a:p>
        </p:txBody>
      </p:sp>
      <p:sp>
        <p:nvSpPr>
          <p:cNvPr id="4" name="Slide Number Placeholder 3"/>
          <p:cNvSpPr>
            <a:spLocks noGrp="1"/>
          </p:cNvSpPr>
          <p:nvPr>
            <p:ph type="sldNum" sz="quarter" idx="12"/>
          </p:nvPr>
        </p:nvSpPr>
        <p:spPr/>
        <p:txBody>
          <a:bodyPr/>
          <a:lstStyle/>
          <a:p>
            <a:fld id="{979C6BA3-230B-4B88-99AB-49B4041F4CFE}" type="slidenum">
              <a:rPr lang="en-US" smtClean="0"/>
              <a:t>9</a:t>
            </a:fld>
            <a:endParaRPr lang="en-US"/>
          </a:p>
        </p:txBody>
      </p:sp>
    </p:spTree>
    <p:extLst>
      <p:ext uri="{BB962C8B-B14F-4D97-AF65-F5344CB8AC3E}">
        <p14:creationId xmlns:p14="http://schemas.microsoft.com/office/powerpoint/2010/main" val="10044383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256</TotalTime>
  <Words>1174</Words>
  <Application>Microsoft Office PowerPoint</Application>
  <PresentationFormat>On-screen Show (4:3)</PresentationFormat>
  <Paragraphs>197</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Clarity</vt:lpstr>
      <vt:lpstr>School Racial/Ethnic Composition and School Security</vt:lpstr>
      <vt:lpstr>Research Questions</vt:lpstr>
      <vt:lpstr>Data and Measures</vt:lpstr>
      <vt:lpstr>Bivariate Results</vt:lpstr>
      <vt:lpstr>Bivariate Results-Means</vt:lpstr>
      <vt:lpstr>Bivariate Results-Specific Measures</vt:lpstr>
      <vt:lpstr>Other characteristics</vt:lpstr>
      <vt:lpstr>Multiple Regression results</vt:lpstr>
      <vt:lpstr>Racial/ethnic composition and security personnel</vt:lpstr>
      <vt:lpstr>Multinomial results (significant predictors)</vt:lpstr>
      <vt:lpstr>Unanswered questions/future directions</vt:lpstr>
    </vt:vector>
  </TitlesOfParts>
  <Company>Canisius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its</dc:creator>
  <cp:lastModifiedBy>its</cp:lastModifiedBy>
  <cp:revision>19</cp:revision>
  <cp:lastPrinted>2018-10-20T17:50:47Z</cp:lastPrinted>
  <dcterms:created xsi:type="dcterms:W3CDTF">2018-10-20T13:40:33Z</dcterms:created>
  <dcterms:modified xsi:type="dcterms:W3CDTF">2018-10-20T17:58:44Z</dcterms:modified>
</cp:coreProperties>
</file>